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4"/>
  </p:sldMasterIdLst>
  <p:notesMasterIdLst>
    <p:notesMasterId r:id="rId16"/>
  </p:notesMasterIdLst>
  <p:sldIdLst>
    <p:sldId id="3825" r:id="rId5"/>
    <p:sldId id="3826" r:id="rId6"/>
    <p:sldId id="3827" r:id="rId7"/>
    <p:sldId id="3828" r:id="rId8"/>
    <p:sldId id="3840" r:id="rId9"/>
    <p:sldId id="3841" r:id="rId10"/>
    <p:sldId id="3835" r:id="rId11"/>
    <p:sldId id="3836" r:id="rId12"/>
    <p:sldId id="3838" r:id="rId13"/>
    <p:sldId id="3839" r:id="rId14"/>
    <p:sldId id="383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0" userDrawn="1">
          <p15:clr>
            <a:srgbClr val="A4A3A4"/>
          </p15:clr>
        </p15:guide>
        <p15:guide id="2" orient="horz" pos="3408" userDrawn="1">
          <p15:clr>
            <a:srgbClr val="A4A3A4"/>
          </p15:clr>
        </p15:guide>
        <p15:guide id="3" pos="6936" userDrawn="1">
          <p15:clr>
            <a:srgbClr val="A4A3A4"/>
          </p15:clr>
        </p15:guide>
        <p15:guide id="4" pos="744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4" d="100"/>
          <a:sy n="64" d="100"/>
        </p:scale>
        <p:origin x="748" y="48"/>
      </p:cViewPr>
      <p:guideLst>
        <p:guide orient="horz" pos="1200"/>
        <p:guide orient="horz" pos="3408"/>
        <p:guide pos="6936"/>
        <p:guide pos="7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7BA811-8917-4F1D-B22F-E96045BFA4E0}" type="datetimeFigureOut">
              <a:rPr lang="en-US" smtClean="0"/>
              <a:t>2/4/2024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0C6A29-4676-420C-BBE3-ACC2B80F64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597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13">
            <a:extLst>
              <a:ext uri="{FF2B5EF4-FFF2-40B4-BE49-F238E27FC236}">
                <a16:creationId xmlns:a16="http://schemas.microsoft.com/office/drawing/2014/main" id="{FCE00AC6-1AA1-42D9-83DD-4C308C3F9322}"/>
              </a:ext>
            </a:extLst>
          </p:cNvPr>
          <p:cNvSpPr/>
          <p:nvPr userDrawn="1"/>
        </p:nvSpPr>
        <p:spPr>
          <a:xfrm>
            <a:off x="4000500" y="1087403"/>
            <a:ext cx="8191500" cy="5770597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319A315-F756-49EC-8181-0EC3F0A37B09}"/>
              </a:ext>
            </a:extLst>
          </p:cNvPr>
          <p:cNvCxnSpPr>
            <a:cxnSpLocks/>
          </p:cNvCxnSpPr>
          <p:nvPr userDrawn="1"/>
        </p:nvCxnSpPr>
        <p:spPr>
          <a:xfrm>
            <a:off x="406241" y="183933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60F3E26-F530-48F5-983F-9DCFF41D4F39}"/>
              </a:ext>
            </a:extLst>
          </p:cNvPr>
          <p:cNvSpPr/>
          <p:nvPr userDrawn="1"/>
        </p:nvSpPr>
        <p:spPr>
          <a:xfrm>
            <a:off x="5292348" y="1"/>
            <a:ext cx="2279742" cy="1267785"/>
          </a:xfrm>
          <a:custGeom>
            <a:avLst/>
            <a:gdLst>
              <a:gd name="connsiteX0" fmla="*/ 0 w 2279742"/>
              <a:gd name="connsiteY0" fmla="*/ 0 h 1267785"/>
              <a:gd name="connsiteX1" fmla="*/ 138700 w 2279742"/>
              <a:gd name="connsiteY1" fmla="*/ 0 h 1267785"/>
              <a:gd name="connsiteX2" fmla="*/ 138700 w 2279742"/>
              <a:gd name="connsiteY2" fmla="*/ 1078193 h 1267785"/>
              <a:gd name="connsiteX3" fmla="*/ 2002733 w 2279742"/>
              <a:gd name="connsiteY3" fmla="*/ 0 h 1267785"/>
              <a:gd name="connsiteX4" fmla="*/ 2279742 w 2279742"/>
              <a:gd name="connsiteY4" fmla="*/ 0 h 1267785"/>
              <a:gd name="connsiteX5" fmla="*/ 104026 w 2279742"/>
              <a:gd name="connsiteY5" fmla="*/ 1258503 h 1267785"/>
              <a:gd name="connsiteX6" fmla="*/ 69351 w 2279742"/>
              <a:gd name="connsiteY6" fmla="*/ 1267785 h 1267785"/>
              <a:gd name="connsiteX7" fmla="*/ 0 w 2279742"/>
              <a:gd name="connsiteY7" fmla="*/ 1198436 h 1267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9742" h="1267785">
                <a:moveTo>
                  <a:pt x="0" y="0"/>
                </a:moveTo>
                <a:lnTo>
                  <a:pt x="138700" y="0"/>
                </a:lnTo>
                <a:lnTo>
                  <a:pt x="138700" y="1078193"/>
                </a:lnTo>
                <a:lnTo>
                  <a:pt x="2002733" y="0"/>
                </a:lnTo>
                <a:lnTo>
                  <a:pt x="2279742" y="0"/>
                </a:lnTo>
                <a:lnTo>
                  <a:pt x="104026" y="1258503"/>
                </a:lnTo>
                <a:cubicBezTo>
                  <a:pt x="93484" y="1264595"/>
                  <a:pt x="81523" y="1267796"/>
                  <a:pt x="69351" y="1267785"/>
                </a:cubicBezTo>
                <a:cubicBezTo>
                  <a:pt x="31049" y="1267785"/>
                  <a:pt x="0" y="1236737"/>
                  <a:pt x="0" y="1198436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C97701E-DAF9-4174-AA91-DA203CD27D6A}"/>
              </a:ext>
            </a:extLst>
          </p:cNvPr>
          <p:cNvSpPr/>
          <p:nvPr userDrawn="1"/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F765374-1A4B-41DC-9E75-A95A6C655328}"/>
              </a:ext>
            </a:extLst>
          </p:cNvPr>
          <p:cNvSpPr/>
          <p:nvPr userDrawn="1"/>
        </p:nvSpPr>
        <p:spPr>
          <a:xfrm>
            <a:off x="1569044" y="514898"/>
            <a:ext cx="2393351" cy="232842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7618DB8E-B14E-42E2-B454-6F4F36A8A9D9}"/>
              </a:ext>
            </a:extLst>
          </p:cNvPr>
          <p:cNvSpPr/>
          <p:nvPr userDrawn="1"/>
        </p:nvSpPr>
        <p:spPr>
          <a:xfrm flipH="1">
            <a:off x="0" y="2949740"/>
            <a:ext cx="1186451" cy="1771650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97666F55-03F1-4D18-9653-0F360E127A7E}"/>
              </a:ext>
            </a:extLst>
          </p:cNvPr>
          <p:cNvSpPr/>
          <p:nvPr userDrawn="1"/>
        </p:nvSpPr>
        <p:spPr>
          <a:xfrm rot="16200000">
            <a:off x="1539683" y="4203427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DE1A06-8754-4870-9E44-E39BADAD98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93208" y="2743200"/>
            <a:ext cx="6592824" cy="2386584"/>
          </a:xfrm>
        </p:spPr>
        <p:txBody>
          <a:bodyPr anchor="b"/>
          <a:lstStyle>
            <a:lvl1pPr algn="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27F020-BBC3-49BB-91C2-5B2CBD64B3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93208" y="5221224"/>
            <a:ext cx="6592824" cy="996696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10415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2983E-E761-4429-9203-7FE8B2DB6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21E9B7-62BE-49BA-AC6B-55250D662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32918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41A3FD-B90A-4C31-BD6B-581F9E2E0E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3291840" cy="36845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0D1D55-B722-4968-B171-AF3B462DDA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53128" y="1681163"/>
            <a:ext cx="32918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1085A8-02C2-4E7F-935E-5AEECBAD19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453128" y="2505075"/>
            <a:ext cx="3291840" cy="36845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8A5018-8A77-40E8-B159-4894ECF22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D79441-8908-4461-9FDD-BCE638837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D29F7D-B101-4950-A2C0-F350FB26D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62D7398-9A79-4B24-9C7D-F0DEED57C70B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07F28CD-1873-4E36-A064-2D25E0A8501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ACF5677B-E56F-4452-ADDC-DA0E20A955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65008" y="1681163"/>
            <a:ext cx="32918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865D9C09-AB3B-40EB-B1DA-9C6D7234345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065008" y="2505075"/>
            <a:ext cx="3291840" cy="36845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273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2 medium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AA9DFF3-1B49-48A9-BF8A-57DD7D07CFA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901259" y="2727729"/>
            <a:ext cx="4290740" cy="4130271"/>
          </a:xfrm>
          <a:custGeom>
            <a:avLst/>
            <a:gdLst>
              <a:gd name="connsiteX0" fmla="*/ 2503809 w 4290740"/>
              <a:gd name="connsiteY0" fmla="*/ 0 h 4130271"/>
              <a:gd name="connsiteX1" fmla="*/ 4198398 w 4290740"/>
              <a:gd name="connsiteY1" fmla="*/ 660580 h 4130271"/>
              <a:gd name="connsiteX2" fmla="*/ 4290740 w 4290740"/>
              <a:gd name="connsiteY2" fmla="*/ 751285 h 4130271"/>
              <a:gd name="connsiteX3" fmla="*/ 4290740 w 4290740"/>
              <a:gd name="connsiteY3" fmla="*/ 4130271 h 4130271"/>
              <a:gd name="connsiteX4" fmla="*/ 604508 w 4290740"/>
              <a:gd name="connsiteY4" fmla="*/ 4130271 h 4130271"/>
              <a:gd name="connsiteX5" fmla="*/ 461940 w 4290740"/>
              <a:gd name="connsiteY5" fmla="*/ 3953232 h 4130271"/>
              <a:gd name="connsiteX6" fmla="*/ 0 w 4290740"/>
              <a:gd name="connsiteY6" fmla="*/ 2503809 h 4130271"/>
              <a:gd name="connsiteX7" fmla="*/ 2503809 w 4290740"/>
              <a:gd name="connsiteY7" fmla="*/ 0 h 413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90740" h="4130271">
                <a:moveTo>
                  <a:pt x="2503809" y="0"/>
                </a:moveTo>
                <a:cubicBezTo>
                  <a:pt x="3157405" y="0"/>
                  <a:pt x="3752509" y="250434"/>
                  <a:pt x="4198398" y="660580"/>
                </a:cubicBezTo>
                <a:lnTo>
                  <a:pt x="4290740" y="751285"/>
                </a:lnTo>
                <a:lnTo>
                  <a:pt x="4290740" y="4130271"/>
                </a:lnTo>
                <a:lnTo>
                  <a:pt x="604508" y="4130271"/>
                </a:lnTo>
                <a:lnTo>
                  <a:pt x="461940" y="3953232"/>
                </a:lnTo>
                <a:cubicBezTo>
                  <a:pt x="171051" y="3544183"/>
                  <a:pt x="0" y="3043971"/>
                  <a:pt x="0" y="2503809"/>
                </a:cubicBezTo>
                <a:cubicBezTo>
                  <a:pt x="0" y="1120992"/>
                  <a:pt x="1120992" y="0"/>
                  <a:pt x="2503809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CFEFC13-B998-4A6F-A7ED-411E266D28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61609" y="0"/>
            <a:ext cx="3519311" cy="3007909"/>
          </a:xfrm>
          <a:custGeom>
            <a:avLst/>
            <a:gdLst>
              <a:gd name="connsiteX0" fmla="*/ 519779 w 3519311"/>
              <a:gd name="connsiteY0" fmla="*/ 0 h 3007909"/>
              <a:gd name="connsiteX1" fmla="*/ 2999531 w 3519311"/>
              <a:gd name="connsiteY1" fmla="*/ 0 h 3007909"/>
              <a:gd name="connsiteX2" fmla="*/ 3003920 w 3519311"/>
              <a:gd name="connsiteY2" fmla="*/ 3989 h 3007909"/>
              <a:gd name="connsiteX3" fmla="*/ 3519311 w 3519311"/>
              <a:gd name="connsiteY3" fmla="*/ 1248253 h 3007909"/>
              <a:gd name="connsiteX4" fmla="*/ 1759655 w 3519311"/>
              <a:gd name="connsiteY4" fmla="*/ 3007909 h 3007909"/>
              <a:gd name="connsiteX5" fmla="*/ 9084 w 3519311"/>
              <a:gd name="connsiteY5" fmla="*/ 1428168 h 3007909"/>
              <a:gd name="connsiteX6" fmla="*/ 0 w 3519311"/>
              <a:gd name="connsiteY6" fmla="*/ 1248273 h 3007909"/>
              <a:gd name="connsiteX7" fmla="*/ 0 w 3519311"/>
              <a:gd name="connsiteY7" fmla="*/ 1248233 h 3007909"/>
              <a:gd name="connsiteX8" fmla="*/ 9084 w 3519311"/>
              <a:gd name="connsiteY8" fmla="*/ 1068339 h 3007909"/>
              <a:gd name="connsiteX9" fmla="*/ 515391 w 3519311"/>
              <a:gd name="connsiteY9" fmla="*/ 3989 h 3007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19311" h="3007909">
                <a:moveTo>
                  <a:pt x="519779" y="0"/>
                </a:moveTo>
                <a:lnTo>
                  <a:pt x="2999531" y="0"/>
                </a:lnTo>
                <a:lnTo>
                  <a:pt x="3003920" y="3989"/>
                </a:lnTo>
                <a:cubicBezTo>
                  <a:pt x="3322355" y="322424"/>
                  <a:pt x="3519311" y="762338"/>
                  <a:pt x="3519311" y="1248253"/>
                </a:cubicBezTo>
                <a:cubicBezTo>
                  <a:pt x="3519311" y="2220084"/>
                  <a:pt x="2731486" y="3007909"/>
                  <a:pt x="1759655" y="3007909"/>
                </a:cubicBezTo>
                <a:cubicBezTo>
                  <a:pt x="848565" y="3007909"/>
                  <a:pt x="99196" y="2315485"/>
                  <a:pt x="9084" y="1428168"/>
                </a:cubicBezTo>
                <a:lnTo>
                  <a:pt x="0" y="1248273"/>
                </a:lnTo>
                <a:lnTo>
                  <a:pt x="0" y="1248233"/>
                </a:lnTo>
                <a:lnTo>
                  <a:pt x="9084" y="1068339"/>
                </a:lnTo>
                <a:cubicBezTo>
                  <a:pt x="51137" y="654258"/>
                  <a:pt x="236761" y="282620"/>
                  <a:pt x="515391" y="3989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7BFFB5A-A05C-4B0C-905C-5884361304B2}"/>
              </a:ext>
            </a:extLst>
          </p:cNvPr>
          <p:cNvSpPr/>
          <p:nvPr userDrawn="1"/>
        </p:nvSpPr>
        <p:spPr>
          <a:xfrm>
            <a:off x="10420569" y="1364732"/>
            <a:ext cx="947488" cy="92178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9F33AC6C-4807-4785-AE9F-84BFEEDA9F7E}"/>
              </a:ext>
            </a:extLst>
          </p:cNvPr>
          <p:cNvSpPr/>
          <p:nvPr userDrawn="1"/>
        </p:nvSpPr>
        <p:spPr>
          <a:xfrm rot="4759070" flipV="1">
            <a:off x="6034138" y="-673140"/>
            <a:ext cx="4021193" cy="4021193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E11BF3-02E8-4EB7-818E-652B82CF2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365760"/>
            <a:ext cx="5120640" cy="13258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4D3190-B78C-42F1-9D62-F523886BB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381C40-F9FC-4D58-8508-F0632DF5A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1CBCC-4CC2-49BD-B155-01E0F4D79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753B078-30BA-4AB9-A020-EE8D9404B6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1828800"/>
            <a:ext cx="5093208" cy="4352544"/>
          </a:xfrm>
        </p:spPr>
        <p:txBody>
          <a:bodyPr/>
          <a:lstStyle>
            <a:lvl1pPr marL="0" indent="0">
              <a:buNone/>
              <a:defRPr sz="2400"/>
            </a:lvl1pPr>
            <a:lvl2pPr marL="228600">
              <a:defRPr/>
            </a:lvl2pPr>
            <a:lvl3pPr marL="457200">
              <a:defRPr/>
            </a:lvl3pPr>
            <a:lvl4pPr marL="685800"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131786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2642EAF0-DE94-4F90-82E3-6F316AA8353A}"/>
              </a:ext>
            </a:extLst>
          </p:cNvPr>
          <p:cNvSpPr/>
          <p:nvPr userDrawn="1"/>
        </p:nvSpPr>
        <p:spPr>
          <a:xfrm>
            <a:off x="707393" y="847600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22D7888-22FA-4AA1-9BA4-CC61D6643D47}"/>
              </a:ext>
            </a:extLst>
          </p:cNvPr>
          <p:cNvSpPr/>
          <p:nvPr userDrawn="1"/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BB6E464-8999-4773-A1F2-E6CAA990E572}"/>
              </a:ext>
            </a:extLst>
          </p:cNvPr>
          <p:cNvSpPr/>
          <p:nvPr userDrawn="1"/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E9CE183-B21E-41EB-A082-DF9C3AD659D5}"/>
              </a:ext>
            </a:extLst>
          </p:cNvPr>
          <p:cNvSpPr/>
          <p:nvPr userDrawn="1"/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EA14BE8-FDD0-4434-9C3E-BFF78C22D9E3}"/>
              </a:ext>
            </a:extLst>
          </p:cNvPr>
          <p:cNvSpPr/>
          <p:nvPr userDrawn="1"/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5C76330B-4C5E-463F-921A-D91F1F1F6049}"/>
              </a:ext>
            </a:extLst>
          </p:cNvPr>
          <p:cNvSpPr/>
          <p:nvPr userDrawn="1"/>
        </p:nvSpPr>
        <p:spPr>
          <a:xfrm flipH="1">
            <a:off x="3405056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494E364-7EA8-4D92-915D-75D1A3A67C07}"/>
              </a:ext>
            </a:extLst>
          </p:cNvPr>
          <p:cNvSpPr/>
          <p:nvPr userDrawn="1"/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E11BF3-02E8-4EB7-818E-652B82CF2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9888" y="1234440"/>
            <a:ext cx="3236976" cy="406908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4D3190-B78C-42F1-9D62-F523886BBE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82496" y="6356350"/>
            <a:ext cx="1545336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381C40-F9FC-4D58-8508-F0632DF5A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9048" y="6356350"/>
            <a:ext cx="4114800" cy="365125"/>
          </a:xfrm>
        </p:spPr>
        <p:txBody>
          <a:bodyPr/>
          <a:lstStyle>
            <a:lvl1pPr algn="l">
              <a:defRPr>
                <a:latin typeface="+mn-lt"/>
              </a:defRPr>
            </a:lvl1pPr>
          </a:lstStyle>
          <a:p>
            <a:pPr algn="l"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1CBCC-4CC2-49BD-B155-01E0F4D79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06456" y="6356350"/>
            <a:ext cx="850392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753B078-30BA-4AB9-A020-EE8D9404B6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5976" y="2551176"/>
            <a:ext cx="4709160" cy="1755648"/>
          </a:xfrm>
        </p:spPr>
        <p:txBody>
          <a:bodyPr/>
          <a:lstStyle>
            <a:lvl1pPr marL="0" indent="0">
              <a:buNone/>
              <a:defRPr sz="2400"/>
            </a:lvl1pPr>
            <a:lvl2pPr marL="228600">
              <a:defRPr sz="1800"/>
            </a:lvl2pPr>
            <a:lvl3pPr marL="457200"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677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024287-C9B9-48AC-8E4D-A282DE2F4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34C9A2-75A7-4164-B3B8-E6A9D60BA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BE73CE-2859-4D49-A9EC-26AF3FBDF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A5ED585-FEBB-4DAD-84C0-97BEE6C360C3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F6AC352-A720-4DB3-87CA-A33B0607CA2F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46489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024287-C9B9-48AC-8E4D-A282DE2F4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34C9A2-75A7-4164-B3B8-E6A9D60BA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BE73CE-2859-4D49-A9EC-26AF3FBDF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A5ED585-FEBB-4DAD-84C0-97BEE6C360C3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F6AC352-A720-4DB3-87CA-A33B0607CA2F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9A1C714-6A0E-456D-A2E2-6288C0EA0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354056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FC812-4DB6-4F98-9404-29C191D3B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0855E-0CD6-47DD-B648-4C84C783D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50082B-17D7-4D61-8AEB-81517D85D2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70783-FF31-4C4E-9196-EB169B209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92E260-747D-40FD-A062-9DD5E6835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7E50A0-1E05-49C5-88C9-462677512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C155C63-9F58-4422-B669-F97486280671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85DBA62-0EDB-47AA-86C7-90463BC9B308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8628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D7521-E43D-41D1-B458-26B20DC6D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472CF2-2653-4B98-A416-D7A0A860EC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EF87F5-0B10-4AC7-9599-F088C5E796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A07CB7-0520-4D64-B76C-C31AC5578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EEB226-AD45-45DF-AAB5-5513AE732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E96AEB-9481-4CCE-B110-FEDD33483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BA9707F-7BCE-464F-BF45-E216527084EE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C589723-2CC8-49D1-B4E1-36FECED6A2D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4012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AFA665D7-34D0-4262-B345-9B1A1BA8DA17}"/>
              </a:ext>
            </a:extLst>
          </p:cNvPr>
          <p:cNvSpPr/>
          <p:nvPr userDrawn="1"/>
        </p:nvSpPr>
        <p:spPr>
          <a:xfrm>
            <a:off x="489189" y="1119031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39ECC553-79E5-4B14-89C9-4DAD2B1021B1}"/>
              </a:ext>
            </a:extLst>
          </p:cNvPr>
          <p:cNvSpPr/>
          <p:nvPr userDrawn="1"/>
        </p:nvSpPr>
        <p:spPr>
          <a:xfrm rot="19809111">
            <a:off x="8683720" y="941148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5797934-7E2B-4F94-89C4-0279413FF821}"/>
              </a:ext>
            </a:extLst>
          </p:cNvPr>
          <p:cNvSpPr/>
          <p:nvPr userDrawn="1"/>
        </p:nvSpPr>
        <p:spPr>
          <a:xfrm>
            <a:off x="910048" y="4780992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9FF209-11EE-4A3F-9685-A155FECD0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0432" y="1399032"/>
            <a:ext cx="3236976" cy="406908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7AF11-F208-4FDA-9E19-D6CA34721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8152" y="1527048"/>
            <a:ext cx="5111496" cy="3931920"/>
          </a:xfrm>
        </p:spPr>
        <p:txBody>
          <a:bodyPr anchor="ctr"/>
          <a:lstStyle>
            <a:lvl1pPr marL="0" indent="0">
              <a:buNone/>
              <a:defRPr/>
            </a:lvl1pPr>
            <a:lvl2pPr marL="228600">
              <a:defRPr/>
            </a:lvl2pPr>
            <a:lvl3pPr marL="457200">
              <a:defRPr/>
            </a:lvl3pPr>
            <a:lvl4pPr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82FA1-02B7-467E-9F16-D17814940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389247-FB8A-4494-859B-B3754B02A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A5B62-3338-46A5-B381-A63B88CB0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944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 small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5A614E3F-4FB2-4152-A59C-941C908D7B0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200479" y="1150210"/>
            <a:ext cx="2207046" cy="2204178"/>
          </a:xfrm>
          <a:custGeom>
            <a:avLst/>
            <a:gdLst>
              <a:gd name="connsiteX0" fmla="*/ 1098749 w 2207046"/>
              <a:gd name="connsiteY0" fmla="*/ 0 h 2204178"/>
              <a:gd name="connsiteX1" fmla="*/ 2201707 w 2207046"/>
              <a:gd name="connsiteY1" fmla="*/ 995326 h 2204178"/>
              <a:gd name="connsiteX2" fmla="*/ 2207046 w 2207046"/>
              <a:gd name="connsiteY2" fmla="*/ 1101058 h 2204178"/>
              <a:gd name="connsiteX3" fmla="*/ 2207046 w 2207046"/>
              <a:gd name="connsiteY3" fmla="*/ 1116306 h 2204178"/>
              <a:gd name="connsiteX4" fmla="*/ 2201707 w 2207046"/>
              <a:gd name="connsiteY4" fmla="*/ 1222039 h 2204178"/>
              <a:gd name="connsiteX5" fmla="*/ 1322187 w 2207046"/>
              <a:gd name="connsiteY5" fmla="*/ 2194840 h 2204178"/>
              <a:gd name="connsiteX6" fmla="*/ 1260999 w 2207046"/>
              <a:gd name="connsiteY6" fmla="*/ 2204178 h 2204178"/>
              <a:gd name="connsiteX7" fmla="*/ 936500 w 2207046"/>
              <a:gd name="connsiteY7" fmla="*/ 2204178 h 2204178"/>
              <a:gd name="connsiteX8" fmla="*/ 875311 w 2207046"/>
              <a:gd name="connsiteY8" fmla="*/ 2194840 h 2204178"/>
              <a:gd name="connsiteX9" fmla="*/ 12592 w 2207046"/>
              <a:gd name="connsiteY9" fmla="*/ 1332120 h 2204178"/>
              <a:gd name="connsiteX10" fmla="*/ 0 w 2207046"/>
              <a:gd name="connsiteY10" fmla="*/ 1249617 h 2204178"/>
              <a:gd name="connsiteX11" fmla="*/ 0 w 2207046"/>
              <a:gd name="connsiteY11" fmla="*/ 967747 h 2204178"/>
              <a:gd name="connsiteX12" fmla="*/ 12592 w 2207046"/>
              <a:gd name="connsiteY12" fmla="*/ 885244 h 2204178"/>
              <a:gd name="connsiteX13" fmla="*/ 1098749 w 2207046"/>
              <a:gd name="connsiteY13" fmla="*/ 0 h 2204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207046" h="2204178">
                <a:moveTo>
                  <a:pt x="1098749" y="0"/>
                </a:moveTo>
                <a:cubicBezTo>
                  <a:pt x="1672788" y="0"/>
                  <a:pt x="2144931" y="436266"/>
                  <a:pt x="2201707" y="995326"/>
                </a:cubicBezTo>
                <a:lnTo>
                  <a:pt x="2207046" y="1101058"/>
                </a:lnTo>
                <a:lnTo>
                  <a:pt x="2207046" y="1116306"/>
                </a:lnTo>
                <a:lnTo>
                  <a:pt x="2201707" y="1222039"/>
                </a:lnTo>
                <a:cubicBezTo>
                  <a:pt x="2152501" y="1706557"/>
                  <a:pt x="1791308" y="2098844"/>
                  <a:pt x="1322187" y="2194840"/>
                </a:cubicBezTo>
                <a:lnTo>
                  <a:pt x="1260999" y="2204178"/>
                </a:lnTo>
                <a:lnTo>
                  <a:pt x="936500" y="2204178"/>
                </a:lnTo>
                <a:lnTo>
                  <a:pt x="875311" y="2194840"/>
                </a:lnTo>
                <a:cubicBezTo>
                  <a:pt x="442276" y="2106228"/>
                  <a:pt x="101204" y="1765156"/>
                  <a:pt x="12592" y="1332120"/>
                </a:cubicBezTo>
                <a:lnTo>
                  <a:pt x="0" y="1249617"/>
                </a:lnTo>
                <a:lnTo>
                  <a:pt x="0" y="967747"/>
                </a:lnTo>
                <a:lnTo>
                  <a:pt x="12592" y="885244"/>
                </a:lnTo>
                <a:cubicBezTo>
                  <a:pt x="115972" y="380036"/>
                  <a:pt x="562980" y="0"/>
                  <a:pt x="1098749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A1F486A-F545-4642-B1CB-5356704413D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444632" y="2579683"/>
            <a:ext cx="3096807" cy="3096807"/>
          </a:xfrm>
          <a:custGeom>
            <a:avLst/>
            <a:gdLst>
              <a:gd name="connsiteX0" fmla="*/ 1548404 w 3096807"/>
              <a:gd name="connsiteY0" fmla="*/ 0 h 3096807"/>
              <a:gd name="connsiteX1" fmla="*/ 3096807 w 3096807"/>
              <a:gd name="connsiteY1" fmla="*/ 1548404 h 3096807"/>
              <a:gd name="connsiteX2" fmla="*/ 1548404 w 3096807"/>
              <a:gd name="connsiteY2" fmla="*/ 3096807 h 3096807"/>
              <a:gd name="connsiteX3" fmla="*/ 0 w 3096807"/>
              <a:gd name="connsiteY3" fmla="*/ 1548404 h 3096807"/>
              <a:gd name="connsiteX4" fmla="*/ 1548404 w 3096807"/>
              <a:gd name="connsiteY4" fmla="*/ 0 h 309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6807" h="3096807">
                <a:moveTo>
                  <a:pt x="1548404" y="0"/>
                </a:moveTo>
                <a:cubicBezTo>
                  <a:pt x="2403564" y="0"/>
                  <a:pt x="3096807" y="693243"/>
                  <a:pt x="3096807" y="1548404"/>
                </a:cubicBezTo>
                <a:cubicBezTo>
                  <a:pt x="3096807" y="2403564"/>
                  <a:pt x="2403564" y="3096807"/>
                  <a:pt x="1548404" y="3096807"/>
                </a:cubicBezTo>
                <a:cubicBezTo>
                  <a:pt x="693243" y="3096807"/>
                  <a:pt x="0" y="2403564"/>
                  <a:pt x="0" y="1548404"/>
                </a:cubicBezTo>
                <a:cubicBezTo>
                  <a:pt x="0" y="693243"/>
                  <a:pt x="693243" y="0"/>
                  <a:pt x="1548404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9FF209-11EE-4A3F-9685-A155FECD0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496" y="365124"/>
            <a:ext cx="5806440" cy="132588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7AF11-F208-4FDA-9E19-D6CA34721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496" y="1825625"/>
            <a:ext cx="5806440" cy="435254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2400"/>
            </a:lvl1pPr>
            <a:lvl2pPr marL="228600">
              <a:lnSpc>
                <a:spcPct val="110000"/>
              </a:lnSpc>
              <a:defRPr sz="2000"/>
            </a:lvl2pPr>
            <a:lvl3pPr marL="457200">
              <a:lnSpc>
                <a:spcPct val="110000"/>
              </a:lnSpc>
              <a:defRPr sz="1800"/>
            </a:lvl3pPr>
            <a:lvl4pPr marL="685800">
              <a:lnSpc>
                <a:spcPct val="110000"/>
              </a:lnSpc>
              <a:defRPr sz="1600"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82FA1-02B7-467E-9F16-D17814940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389247-FB8A-4494-859B-B3754B02A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A5B62-3338-46A5-B381-A63B88CB0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8E71C73-7BAD-4838-88C1-42E045A9D179}"/>
              </a:ext>
            </a:extLst>
          </p:cNvPr>
          <p:cNvSpPr/>
          <p:nvPr userDrawn="1"/>
        </p:nvSpPr>
        <p:spPr>
          <a:xfrm>
            <a:off x="10249620" y="1555068"/>
            <a:ext cx="819303" cy="79707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4560922-5803-412D-880B-065E75DCBC0A}"/>
              </a:ext>
            </a:extLst>
          </p:cNvPr>
          <p:cNvSpPr/>
          <p:nvPr userDrawn="1"/>
        </p:nvSpPr>
        <p:spPr>
          <a:xfrm>
            <a:off x="7590089" y="4034393"/>
            <a:ext cx="876704" cy="876704"/>
          </a:xfrm>
          <a:prstGeom prst="rect">
            <a:avLst/>
          </a:prstGeom>
          <a:noFill/>
          <a:ln w="127000">
            <a:solidFill>
              <a:schemeClr val="accent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0839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200EACD1-D216-4037-8AFF-80CF273586DF}"/>
              </a:ext>
            </a:extLst>
          </p:cNvPr>
          <p:cNvSpPr/>
          <p:nvPr userDrawn="1"/>
        </p:nvSpPr>
        <p:spPr>
          <a:xfrm>
            <a:off x="2815929" y="148929"/>
            <a:ext cx="6560142" cy="65601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F941DE04-3FEA-4A57-B200-F9F6A765C792}"/>
              </a:ext>
            </a:extLst>
          </p:cNvPr>
          <p:cNvSpPr/>
          <p:nvPr userDrawn="1"/>
        </p:nvSpPr>
        <p:spPr>
          <a:xfrm rot="9222429" flipV="1">
            <a:off x="2494119" y="-28502"/>
            <a:ext cx="6816262" cy="6816262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565C7B4-4152-4548-A771-EB148A028FDB}"/>
              </a:ext>
            </a:extLst>
          </p:cNvPr>
          <p:cNvSpPr/>
          <p:nvPr userDrawn="1"/>
        </p:nvSpPr>
        <p:spPr>
          <a:xfrm>
            <a:off x="8165417" y="5241988"/>
            <a:ext cx="759403" cy="73880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4C0001-5D76-45A0-A9F4-7172BDDD5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9272" y="1380744"/>
            <a:ext cx="5559552" cy="2514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1462C4-0E4B-4DB7-A8BF-FE55142760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19272" y="4078224"/>
            <a:ext cx="5559552" cy="153619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5573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FF209-11EE-4A3F-9685-A155FECD0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496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7AF11-F208-4FDA-9E19-D6CA34721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576" y="1911096"/>
            <a:ext cx="9829800" cy="38597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82FA1-02B7-467E-9F16-D17814940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389247-FB8A-4494-859B-B3754B02A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A5B62-3338-46A5-B381-A63B88CB0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3DA7759-3209-4FE2-96D1-4EEDD81E9EA0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1460DAD-8769-4C9F-9C8C-BB0443909D76}"/>
              </a:ext>
            </a:extLst>
          </p:cNvPr>
          <p:cNvSpPr/>
          <p:nvPr/>
        </p:nvSpPr>
        <p:spPr>
          <a:xfrm flipH="1">
            <a:off x="123536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5081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11BF3-02E8-4EB7-818E-652B82CF2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4D3190-B78C-42F1-9D62-F523886BB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381C40-F9FC-4D58-8508-F0632DF5A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1CBCC-4CC2-49BD-B155-01E0F4D79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C13EF9C-0B5A-4364-91AA-E5DD5B536E54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F674475-6327-490A-BD7F-084F5C07F2E4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753B078-30BA-4AB9-A020-EE8D9404B6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1096"/>
            <a:ext cx="10515600" cy="38597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98923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with pictu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3E3FD7E-C80A-4707-A8E9-4134DF91F3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8580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10EC23F5-CD2E-4207-A4E6-73BDFF74D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1500" y="370600"/>
            <a:ext cx="5923842" cy="5923842"/>
          </a:xfrm>
          <a:custGeom>
            <a:avLst/>
            <a:gdLst>
              <a:gd name="connsiteX0" fmla="*/ 2961921 w 5923842"/>
              <a:gd name="connsiteY0" fmla="*/ 0 h 5923842"/>
              <a:gd name="connsiteX1" fmla="*/ 5923842 w 5923842"/>
              <a:gd name="connsiteY1" fmla="*/ 2961921 h 5923842"/>
              <a:gd name="connsiteX2" fmla="*/ 2961921 w 5923842"/>
              <a:gd name="connsiteY2" fmla="*/ 5923842 h 5923842"/>
              <a:gd name="connsiteX3" fmla="*/ 0 w 5923842"/>
              <a:gd name="connsiteY3" fmla="*/ 2961921 h 5923842"/>
              <a:gd name="connsiteX4" fmla="*/ 2961921 w 5923842"/>
              <a:gd name="connsiteY4" fmla="*/ 0 h 5923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23842" h="5923842">
                <a:moveTo>
                  <a:pt x="2961921" y="0"/>
                </a:moveTo>
                <a:cubicBezTo>
                  <a:pt x="4597745" y="0"/>
                  <a:pt x="5923842" y="1326097"/>
                  <a:pt x="5923842" y="2961921"/>
                </a:cubicBezTo>
                <a:cubicBezTo>
                  <a:pt x="5923842" y="4597745"/>
                  <a:pt x="4597745" y="5923842"/>
                  <a:pt x="2961921" y="5923842"/>
                </a:cubicBezTo>
                <a:cubicBezTo>
                  <a:pt x="1326097" y="5923842"/>
                  <a:pt x="0" y="4597745"/>
                  <a:pt x="0" y="2961921"/>
                </a:cubicBezTo>
                <a:cubicBezTo>
                  <a:pt x="0" y="1326097"/>
                  <a:pt x="1326097" y="0"/>
                  <a:pt x="2961921" y="0"/>
                </a:cubicBezTo>
                <a:close/>
              </a:path>
            </a:pathLst>
          </a:custGeom>
          <a:solidFill>
            <a:schemeClr val="bg1">
              <a:alpha val="95000"/>
            </a:schemeClr>
          </a:solidFill>
        </p:spPr>
        <p:txBody>
          <a:bodyPr wrap="square" lIns="457200" rIns="457200" bIns="2331720" anchor="b" anchorCtr="0">
            <a:no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1462C4-0E4B-4DB7-A8BF-FE55142760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75304" y="4379976"/>
            <a:ext cx="5038344" cy="71323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6B76FE53-FB67-4871-8485-71BAAFD7D1BF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9/3/20XX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AD26FED4-1CE2-444B-A77E-EB3CB505AF1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8FD25AA-10CC-48D8-9577-257871107B9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28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BFD05-2CB2-4A7E-89E7-57615BA82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532B8-D460-476D-816F-725E8D96C0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F7120F-70AF-4ED5-B364-3AA55C6B44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D8B65F-F709-469F-9961-4D01896CA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81C6BC-B23D-48BC-AD44-654DDB8D0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0D60B-86A1-479D-BCE8-06D2C3DBC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4EC5136-99DA-40B5-8F79-5C3A56D38BA1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F8FB775-26C4-41BA-837C-4478D48D215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6906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2983E-E761-4429-9203-7FE8B2DB6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21E9B7-62BE-49BA-AC6B-55250D662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41A3FD-B90A-4C31-BD6B-581F9E2E0E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0D1D55-B722-4968-B171-AF3B462DDA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1085A8-02C2-4E7F-935E-5AEECBAD19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8A5018-8A77-40E8-B159-4894ECF22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D79441-8908-4461-9FDD-BCE638837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D29F7D-B101-4950-A2C0-F350FB26D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62D7398-9A79-4B24-9C7D-F0DEED57C70B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07F28CD-1873-4E36-A064-2D25E0A8501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594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EC5685-19F1-49DA-ADE5-D5D32F165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FC0A4D-22A1-4554-B5DE-887974F4D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9D5CDC-F2CE-410E-AD13-DDC235C71C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0CD45-794A-4BB0-A427-0CE61AEAF4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3AB91-9588-4071-92D2-364F4A6ED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668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71" r:id="rId4"/>
    <p:sldLayoutId id="2147483770" r:id="rId5"/>
    <p:sldLayoutId id="2147483774" r:id="rId6"/>
    <p:sldLayoutId id="2147483783" r:id="rId7"/>
    <p:sldLayoutId id="2147483772" r:id="rId8"/>
    <p:sldLayoutId id="2147483773" r:id="rId9"/>
    <p:sldLayoutId id="2147483785" r:id="rId10"/>
    <p:sldLayoutId id="2147483786" r:id="rId11"/>
    <p:sldLayoutId id="2147483787" r:id="rId12"/>
    <p:sldLayoutId id="2147483775" r:id="rId13"/>
    <p:sldLayoutId id="2147483788" r:id="rId14"/>
    <p:sldLayoutId id="2147483776" r:id="rId15"/>
    <p:sldLayoutId id="2147483777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08836-40C5-46C2-81BA-21AA271769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>
                <a:solidFill>
                  <a:srgbClr val="FFFFFF"/>
                </a:solidFill>
              </a:rPr>
              <a:t>Kardiopulmonalna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rgbClr val="FFFFFF"/>
                </a:solidFill>
              </a:rPr>
              <a:t>reanimacija</a:t>
            </a:r>
            <a:r>
              <a:rPr lang="en-US" dirty="0">
                <a:solidFill>
                  <a:srgbClr val="FFFFFF"/>
                </a:solidFill>
              </a:rPr>
              <a:t> u </a:t>
            </a:r>
            <a:r>
              <a:rPr lang="en-US" dirty="0" err="1">
                <a:solidFill>
                  <a:srgbClr val="FFFFFF"/>
                </a:solidFill>
              </a:rPr>
              <a:t>stomatolo</a:t>
            </a:r>
            <a:r>
              <a:rPr lang="sr-Latn-RS" dirty="0">
                <a:solidFill>
                  <a:srgbClr val="FFFFFF"/>
                </a:solidFill>
              </a:rPr>
              <a:t>škoj praksi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9629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0B091-DD33-F01D-BC43-8FF7D7F928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err="1"/>
              <a:t>Obezbeđenje</a:t>
            </a:r>
            <a:r>
              <a:rPr lang="en-US" dirty="0"/>
              <a:t> </a:t>
            </a:r>
            <a:r>
              <a:rPr lang="en-US" dirty="0" err="1"/>
              <a:t>cirkulacije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vaskularni</a:t>
            </a:r>
            <a:r>
              <a:rPr lang="en-US" dirty="0"/>
              <a:t> </a:t>
            </a:r>
            <a:r>
              <a:rPr lang="en-US" dirty="0" err="1"/>
              <a:t>pristup</a:t>
            </a:r>
            <a:r>
              <a:rPr lang="en-US" dirty="0"/>
              <a:t> – </a:t>
            </a:r>
            <a:r>
              <a:rPr lang="en-US" dirty="0" err="1"/>
              <a:t>intravenski</a:t>
            </a:r>
            <a:r>
              <a:rPr lang="en-US" dirty="0"/>
              <a:t> put, u </a:t>
            </a:r>
            <a:r>
              <a:rPr lang="en-US" dirty="0" err="1"/>
              <a:t>slučaju</a:t>
            </a:r>
            <a:r>
              <a:rPr lang="en-US" dirty="0"/>
              <a:t> </a:t>
            </a:r>
            <a:r>
              <a:rPr lang="en-US" dirty="0" err="1"/>
              <a:t>neuspeha</a:t>
            </a:r>
            <a:r>
              <a:rPr lang="en-US" dirty="0"/>
              <a:t> </a:t>
            </a:r>
            <a:r>
              <a:rPr lang="en-US" dirty="0" err="1"/>
              <a:t>primeniti</a:t>
            </a:r>
            <a:r>
              <a:rPr lang="en-US" dirty="0"/>
              <a:t> </a:t>
            </a:r>
            <a:r>
              <a:rPr lang="en-US" dirty="0" err="1"/>
              <a:t>intraosealni</a:t>
            </a:r>
            <a:r>
              <a:rPr lang="en-US" dirty="0"/>
              <a:t> put</a:t>
            </a:r>
            <a:br>
              <a:rPr lang="en-US" dirty="0"/>
            </a:br>
            <a:r>
              <a:rPr lang="en-US" dirty="0"/>
              <a:t>. adrenalin – </a:t>
            </a:r>
            <a:r>
              <a:rPr lang="en-US" dirty="0" err="1"/>
              <a:t>prva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dalje</a:t>
            </a:r>
            <a:r>
              <a:rPr lang="en-US" dirty="0"/>
              <a:t> doze 10 mcg/kg </a:t>
            </a:r>
            <a:r>
              <a:rPr lang="en-US" dirty="0" err="1"/>
              <a:t>i.v.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i.o.</a:t>
            </a:r>
            <a:r>
              <a:rPr lang="en-US" dirty="0"/>
              <a:t>, </a:t>
            </a:r>
            <a:r>
              <a:rPr lang="en-US" dirty="0" err="1"/>
              <a:t>maksimum</a:t>
            </a:r>
            <a:r>
              <a:rPr lang="en-US" dirty="0"/>
              <a:t> </a:t>
            </a:r>
            <a:r>
              <a:rPr lang="en-US" dirty="0" err="1"/>
              <a:t>pojedinačne</a:t>
            </a:r>
            <a:r>
              <a:rPr lang="en-US" dirty="0"/>
              <a:t> doze 1 mg a </a:t>
            </a:r>
            <a:r>
              <a:rPr lang="en-US" dirty="0" err="1"/>
              <a:t>dalje</a:t>
            </a:r>
            <a:r>
              <a:rPr lang="en-US" dirty="0"/>
              <a:t> doze </a:t>
            </a:r>
            <a:r>
              <a:rPr lang="en-US" dirty="0" err="1"/>
              <a:t>na</a:t>
            </a:r>
            <a:r>
              <a:rPr lang="en-US" dirty="0"/>
              <a:t> 3 – 5 min, </a:t>
            </a:r>
            <a:r>
              <a:rPr lang="en-US" dirty="0" err="1"/>
              <a:t>svakog</a:t>
            </a:r>
            <a:r>
              <a:rPr lang="en-US" dirty="0"/>
              <a:t> 2 </a:t>
            </a:r>
            <a:r>
              <a:rPr lang="en-US" dirty="0" err="1"/>
              <a:t>ciklusa</a:t>
            </a:r>
            <a:br>
              <a:rPr lang="en-US" dirty="0"/>
            </a:br>
            <a:r>
              <a:rPr lang="en-US" dirty="0"/>
              <a:t>- amiodaron – </a:t>
            </a:r>
            <a:r>
              <a:rPr lang="en-US" dirty="0" err="1"/>
              <a:t>posle</a:t>
            </a:r>
            <a:r>
              <a:rPr lang="en-US" dirty="0"/>
              <a:t> </a:t>
            </a:r>
            <a:r>
              <a:rPr lang="en-US" dirty="0" err="1"/>
              <a:t>trećeg</a:t>
            </a:r>
            <a:r>
              <a:rPr lang="en-US" dirty="0"/>
              <a:t> </a:t>
            </a:r>
            <a:r>
              <a:rPr lang="en-US" dirty="0" err="1"/>
              <a:t>šoka</a:t>
            </a:r>
            <a:r>
              <a:rPr lang="en-US" dirty="0"/>
              <a:t> 5 mg/kg u </a:t>
            </a:r>
            <a:r>
              <a:rPr lang="en-US" dirty="0" err="1"/>
              <a:t>bolusu</a:t>
            </a:r>
            <a:r>
              <a:rPr lang="en-US" dirty="0"/>
              <a:t> a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ponovljen</a:t>
            </a:r>
            <a:r>
              <a:rPr lang="en-US" dirty="0"/>
              <a:t> </a:t>
            </a:r>
            <a:r>
              <a:rPr lang="en-US" dirty="0" err="1"/>
              <a:t>posle</a:t>
            </a:r>
            <a:r>
              <a:rPr lang="en-US" dirty="0"/>
              <a:t> </a:t>
            </a:r>
            <a:r>
              <a:rPr lang="en-US" dirty="0" err="1"/>
              <a:t>petog</a:t>
            </a:r>
            <a:r>
              <a:rPr lang="en-US" dirty="0"/>
              <a:t> </a:t>
            </a:r>
            <a:r>
              <a:rPr lang="en-US" dirty="0" err="1"/>
              <a:t>šoka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lidokain</a:t>
            </a:r>
            <a:r>
              <a:rPr lang="en-US" dirty="0"/>
              <a:t> – </a:t>
            </a:r>
            <a:r>
              <a:rPr lang="en-US" dirty="0" err="1"/>
              <a:t>alternativa</a:t>
            </a:r>
            <a:r>
              <a:rPr lang="en-US" dirty="0"/>
              <a:t> </a:t>
            </a:r>
            <a:r>
              <a:rPr lang="en-US" dirty="0" err="1"/>
              <a:t>amiodaronu</a:t>
            </a:r>
            <a:r>
              <a:rPr lang="en-US" dirty="0"/>
              <a:t>, </a:t>
            </a:r>
            <a:r>
              <a:rPr lang="en-US" dirty="0" err="1"/>
              <a:t>prva</a:t>
            </a:r>
            <a:r>
              <a:rPr lang="en-US" dirty="0"/>
              <a:t> </a:t>
            </a:r>
            <a:r>
              <a:rPr lang="en-US" dirty="0" err="1"/>
              <a:t>doza</a:t>
            </a:r>
            <a:r>
              <a:rPr lang="en-US" dirty="0"/>
              <a:t> 1 mg/kg ,</a:t>
            </a:r>
            <a:r>
              <a:rPr lang="en-US" dirty="0" err="1"/>
              <a:t>maksimalna</a:t>
            </a:r>
            <a:r>
              <a:rPr lang="en-US" dirty="0"/>
              <a:t> </a:t>
            </a:r>
            <a:r>
              <a:rPr lang="en-US" dirty="0" err="1"/>
              <a:t>doza</a:t>
            </a:r>
            <a:r>
              <a:rPr lang="en-US" dirty="0"/>
              <a:t> 100 mg/po </a:t>
            </a:r>
            <a:r>
              <a:rPr lang="en-US" dirty="0" err="1"/>
              <a:t>dozi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atropin</a:t>
            </a:r>
            <a:r>
              <a:rPr lang="en-US" dirty="0"/>
              <a:t> – </a:t>
            </a:r>
            <a:r>
              <a:rPr lang="en-US" dirty="0" err="1"/>
              <a:t>uobičajena</a:t>
            </a:r>
            <a:r>
              <a:rPr lang="en-US" dirty="0"/>
              <a:t> </a:t>
            </a:r>
            <a:r>
              <a:rPr lang="en-US" dirty="0" err="1"/>
              <a:t>doza</a:t>
            </a:r>
            <a:r>
              <a:rPr lang="en-US" dirty="0"/>
              <a:t> 20 mcg/kg u </a:t>
            </a:r>
            <a:r>
              <a:rPr lang="en-US" dirty="0" err="1"/>
              <a:t>slučaju</a:t>
            </a:r>
            <a:r>
              <a:rPr lang="en-US" dirty="0"/>
              <a:t> </a:t>
            </a:r>
            <a:r>
              <a:rPr lang="en-US" dirty="0" err="1"/>
              <a:t>bradikardije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kalcijum</a:t>
            </a:r>
            <a:r>
              <a:rPr lang="en-US" dirty="0"/>
              <a:t> – </a:t>
            </a:r>
            <a:r>
              <a:rPr lang="en-US" dirty="0" err="1"/>
              <a:t>rutinska</a:t>
            </a:r>
            <a:r>
              <a:rPr lang="en-US" dirty="0"/>
              <a:t> </a:t>
            </a:r>
            <a:r>
              <a:rPr lang="en-US" dirty="0" err="1"/>
              <a:t>upotreba</a:t>
            </a:r>
            <a:r>
              <a:rPr lang="en-US" dirty="0"/>
              <a:t> se ne </a:t>
            </a:r>
            <a:r>
              <a:rPr lang="en-US" dirty="0" err="1"/>
              <a:t>preporučuje</a:t>
            </a:r>
            <a:r>
              <a:rPr lang="en-US" dirty="0"/>
              <a:t> u </a:t>
            </a:r>
            <a:r>
              <a:rPr lang="en-US" dirty="0" err="1"/>
              <a:t>zastoju</a:t>
            </a:r>
            <a:r>
              <a:rPr lang="en-US" dirty="0"/>
              <a:t> </a:t>
            </a:r>
            <a:r>
              <a:rPr lang="en-US" dirty="0" err="1"/>
              <a:t>srca</a:t>
            </a:r>
            <a:r>
              <a:rPr lang="en-US" dirty="0"/>
              <a:t> </a:t>
            </a:r>
            <a:r>
              <a:rPr lang="en-US" dirty="0" err="1"/>
              <a:t>osim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hipokalcemije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hiperkalijemije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natrijum</a:t>
            </a:r>
            <a:r>
              <a:rPr lang="en-US" dirty="0"/>
              <a:t> </a:t>
            </a:r>
            <a:r>
              <a:rPr lang="en-US" dirty="0" err="1"/>
              <a:t>bikarbonat</a:t>
            </a:r>
            <a:r>
              <a:rPr lang="en-US" dirty="0"/>
              <a:t> – </a:t>
            </a:r>
            <a:r>
              <a:rPr lang="en-US" dirty="0" err="1"/>
              <a:t>nema</a:t>
            </a:r>
            <a:r>
              <a:rPr lang="en-US" dirty="0"/>
              <a:t> </a:t>
            </a:r>
            <a:r>
              <a:rPr lang="en-US" dirty="0" err="1"/>
              <a:t>jasnih</a:t>
            </a:r>
            <a:r>
              <a:rPr lang="en-US" dirty="0"/>
              <a:t> </a:t>
            </a:r>
            <a:r>
              <a:rPr lang="en-US" dirty="0" err="1"/>
              <a:t>dokaza</a:t>
            </a:r>
            <a:r>
              <a:rPr lang="en-US" dirty="0"/>
              <a:t> za </a:t>
            </a:r>
            <a:r>
              <a:rPr lang="en-US" dirty="0" err="1"/>
              <a:t>rutinsku</a:t>
            </a:r>
            <a:r>
              <a:rPr lang="en-US" dirty="0"/>
              <a:t> </a:t>
            </a:r>
            <a:r>
              <a:rPr lang="en-US" dirty="0" err="1"/>
              <a:t>primenu</a:t>
            </a:r>
            <a:r>
              <a:rPr lang="en-US" dirty="0"/>
              <a:t> </a:t>
            </a:r>
            <a:r>
              <a:rPr lang="en-US" dirty="0" err="1"/>
              <a:t>osim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prolongiranog</a:t>
            </a:r>
            <a:r>
              <a:rPr lang="en-US" dirty="0"/>
              <a:t> </a:t>
            </a:r>
            <a:r>
              <a:rPr lang="en-US" dirty="0" err="1"/>
              <a:t>zastoja</a:t>
            </a:r>
            <a:r>
              <a:rPr lang="en-US" dirty="0"/>
              <a:t> </a:t>
            </a:r>
            <a:r>
              <a:rPr lang="en-US" dirty="0" err="1"/>
              <a:t>srca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/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postojanja</a:t>
            </a:r>
            <a:r>
              <a:rPr lang="en-US" dirty="0"/>
              <a:t> </a:t>
            </a:r>
            <a:r>
              <a:rPr lang="en-US" dirty="0" err="1"/>
              <a:t>teške</a:t>
            </a:r>
            <a:r>
              <a:rPr lang="en-US" dirty="0"/>
              <a:t> </a:t>
            </a:r>
            <a:r>
              <a:rPr lang="en-US" dirty="0" err="1"/>
              <a:t>acidoze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vazopresin</a:t>
            </a:r>
            <a:r>
              <a:rPr lang="en-US" dirty="0"/>
              <a:t> – </a:t>
            </a:r>
            <a:r>
              <a:rPr lang="en-US" dirty="0" err="1"/>
              <a:t>nema</a:t>
            </a:r>
            <a:r>
              <a:rPr lang="en-US" dirty="0"/>
              <a:t> </a:t>
            </a:r>
            <a:r>
              <a:rPr lang="en-US" dirty="0" err="1"/>
              <a:t>dokaza</a:t>
            </a:r>
            <a:r>
              <a:rPr lang="en-US" dirty="0"/>
              <a:t> da </a:t>
            </a:r>
            <a:r>
              <a:rPr lang="en-US" dirty="0" err="1"/>
              <a:t>ima</a:t>
            </a:r>
            <a:r>
              <a:rPr lang="en-US" dirty="0"/>
              <a:t> </a:t>
            </a:r>
            <a:r>
              <a:rPr lang="en-US" dirty="0" err="1"/>
              <a:t>prednosti</a:t>
            </a:r>
            <a:r>
              <a:rPr lang="en-US" dirty="0"/>
              <a:t> </a:t>
            </a:r>
            <a:r>
              <a:rPr lang="en-US" dirty="0" err="1"/>
              <a:t>sam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u </a:t>
            </a:r>
            <a:r>
              <a:rPr lang="en-US" dirty="0" err="1"/>
              <a:t>kombinaciji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adrenalinom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defibrilacija</a:t>
            </a:r>
            <a:r>
              <a:rPr lang="en-US" dirty="0"/>
              <a:t> – </a:t>
            </a:r>
            <a:r>
              <a:rPr lang="en-US" dirty="0" err="1"/>
              <a:t>automatska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manuelna</a:t>
            </a:r>
            <a:r>
              <a:rPr lang="en-US" dirty="0"/>
              <a:t>, </a:t>
            </a:r>
            <a:r>
              <a:rPr lang="en-US" dirty="0" err="1"/>
              <a:t>monofazni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bifazni</a:t>
            </a:r>
            <a:r>
              <a:rPr lang="en-US" dirty="0"/>
              <a:t> </a:t>
            </a:r>
            <a:r>
              <a:rPr lang="en-US" dirty="0" err="1"/>
              <a:t>šok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elektrode</a:t>
            </a:r>
            <a:r>
              <a:rPr lang="en-US" dirty="0"/>
              <a:t> za </a:t>
            </a:r>
            <a:r>
              <a:rPr lang="en-US" dirty="0" err="1"/>
              <a:t>defibrilaciju</a:t>
            </a:r>
            <a:r>
              <a:rPr lang="en-US" dirty="0"/>
              <a:t> - </a:t>
            </a:r>
            <a:r>
              <a:rPr lang="en-US" dirty="0" err="1"/>
              <a:t>najveće</a:t>
            </a:r>
            <a:r>
              <a:rPr lang="en-US" dirty="0"/>
              <a:t> </a:t>
            </a:r>
            <a:r>
              <a:rPr lang="en-US" dirty="0" err="1"/>
              <a:t>moguće</a:t>
            </a:r>
            <a:r>
              <a:rPr lang="en-US" dirty="0"/>
              <a:t> </a:t>
            </a:r>
            <a:r>
              <a:rPr lang="en-US" dirty="0" err="1"/>
              <a:t>elektrode</a:t>
            </a:r>
            <a:r>
              <a:rPr lang="en-US" dirty="0"/>
              <a:t> (4,5 cm </a:t>
            </a:r>
            <a:r>
              <a:rPr lang="en-US" dirty="0" err="1"/>
              <a:t>dijametar</a:t>
            </a:r>
            <a:r>
              <a:rPr lang="en-US" dirty="0"/>
              <a:t> za </a:t>
            </a:r>
            <a:r>
              <a:rPr lang="en-US" dirty="0" err="1"/>
              <a:t>odojče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decu</a:t>
            </a:r>
            <a:r>
              <a:rPr lang="en-US" dirty="0"/>
              <a:t> &lt; 10 kg a 8 – 12 cm za </a:t>
            </a:r>
            <a:r>
              <a:rPr lang="en-US" dirty="0" err="1"/>
              <a:t>decu</a:t>
            </a:r>
            <a:r>
              <a:rPr lang="en-US" dirty="0"/>
              <a:t> &gt; 10 kg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starije</a:t>
            </a:r>
            <a:r>
              <a:rPr lang="en-US" dirty="0"/>
              <a:t> od </a:t>
            </a:r>
            <a:r>
              <a:rPr lang="en-US" dirty="0" err="1"/>
              <a:t>jedne</a:t>
            </a:r>
            <a:r>
              <a:rPr lang="en-US" dirty="0"/>
              <a:t> </a:t>
            </a:r>
            <a:r>
              <a:rPr lang="en-US" dirty="0" err="1"/>
              <a:t>godine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položaj</a:t>
            </a:r>
            <a:r>
              <a:rPr lang="en-US" dirty="0"/>
              <a:t> </a:t>
            </a:r>
            <a:r>
              <a:rPr lang="en-US" dirty="0" err="1"/>
              <a:t>elektroda</a:t>
            </a:r>
            <a:r>
              <a:rPr lang="en-US" dirty="0"/>
              <a:t> – antero-</a:t>
            </a:r>
            <a:r>
              <a:rPr lang="en-US" dirty="0" err="1"/>
              <a:t>lateralan</a:t>
            </a:r>
            <a:r>
              <a:rPr lang="en-US" dirty="0"/>
              <a:t> (</a:t>
            </a:r>
            <a:r>
              <a:rPr lang="en-US" dirty="0" err="1"/>
              <a:t>desna</a:t>
            </a:r>
            <a:r>
              <a:rPr lang="en-US" dirty="0"/>
              <a:t> - </a:t>
            </a:r>
            <a:r>
              <a:rPr lang="en-US" dirty="0" err="1"/>
              <a:t>ispod</a:t>
            </a:r>
            <a:r>
              <a:rPr lang="en-US" dirty="0"/>
              <a:t> </a:t>
            </a:r>
            <a:r>
              <a:rPr lang="en-US" dirty="0" err="1"/>
              <a:t>klavikule</a:t>
            </a:r>
            <a:r>
              <a:rPr lang="en-US" dirty="0"/>
              <a:t>, leva - </a:t>
            </a:r>
            <a:r>
              <a:rPr lang="en-US" dirty="0" err="1"/>
              <a:t>aksila</a:t>
            </a:r>
            <a:r>
              <a:rPr lang="en-US" dirty="0"/>
              <a:t>) , antero-</a:t>
            </a:r>
            <a:r>
              <a:rPr lang="en-US" dirty="0" err="1"/>
              <a:t>posteriorni</a:t>
            </a:r>
            <a:r>
              <a:rPr lang="en-US" dirty="0"/>
              <a:t> (</a:t>
            </a:r>
            <a:r>
              <a:rPr lang="en-US" dirty="0" err="1"/>
              <a:t>ispod</a:t>
            </a:r>
            <a:r>
              <a:rPr lang="en-US" dirty="0"/>
              <a:t> </a:t>
            </a:r>
            <a:r>
              <a:rPr lang="en-US" dirty="0" err="1"/>
              <a:t>leve</a:t>
            </a:r>
            <a:r>
              <a:rPr lang="en-US" dirty="0"/>
              <a:t> </a:t>
            </a:r>
            <a:r>
              <a:rPr lang="en-US" dirty="0" err="1"/>
              <a:t>skapule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druga</a:t>
            </a:r>
            <a:r>
              <a:rPr lang="en-US" dirty="0"/>
              <a:t> </a:t>
            </a:r>
            <a:r>
              <a:rPr lang="en-US" dirty="0" err="1"/>
              <a:t>napred</a:t>
            </a:r>
            <a:r>
              <a:rPr lang="en-US" dirty="0"/>
              <a:t> </a:t>
            </a:r>
            <a:r>
              <a:rPr lang="en-US" dirty="0" err="1"/>
              <a:t>levo</a:t>
            </a:r>
            <a:r>
              <a:rPr lang="en-US" dirty="0"/>
              <a:t> od </a:t>
            </a:r>
            <a:r>
              <a:rPr lang="en-US" dirty="0" err="1"/>
              <a:t>sternuma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doza</a:t>
            </a:r>
            <a:r>
              <a:rPr lang="en-US" dirty="0"/>
              <a:t> za </a:t>
            </a:r>
            <a:r>
              <a:rPr lang="en-US" dirty="0" err="1"/>
              <a:t>defibrilaciju</a:t>
            </a:r>
            <a:r>
              <a:rPr lang="en-US" dirty="0"/>
              <a:t> – </a:t>
            </a:r>
            <a:r>
              <a:rPr lang="en-US" dirty="0" err="1"/>
              <a:t>idealna</a:t>
            </a:r>
            <a:r>
              <a:rPr lang="en-US" dirty="0"/>
              <a:t> </a:t>
            </a:r>
            <a:r>
              <a:rPr lang="en-US" dirty="0" err="1"/>
              <a:t>nije</a:t>
            </a:r>
            <a:r>
              <a:rPr lang="en-US" dirty="0"/>
              <a:t> </a:t>
            </a:r>
            <a:r>
              <a:rPr lang="en-US" dirty="0" err="1"/>
              <a:t>poznata</a:t>
            </a:r>
            <a:r>
              <a:rPr lang="en-US" dirty="0"/>
              <a:t>, </a:t>
            </a:r>
            <a:r>
              <a:rPr lang="en-US" dirty="0" err="1"/>
              <a:t>preporučuje</a:t>
            </a:r>
            <a:r>
              <a:rPr lang="en-US" dirty="0"/>
              <a:t> se 4 J/kg za </a:t>
            </a:r>
            <a:r>
              <a:rPr lang="en-US" dirty="0" err="1"/>
              <a:t>prvi</a:t>
            </a:r>
            <a:r>
              <a:rPr lang="en-US" dirty="0"/>
              <a:t> </a:t>
            </a:r>
            <a:r>
              <a:rPr lang="en-US" dirty="0" err="1"/>
              <a:t>šok</a:t>
            </a:r>
            <a:r>
              <a:rPr lang="en-US" dirty="0"/>
              <a:t> a </a:t>
            </a:r>
            <a:r>
              <a:rPr lang="en-US" dirty="0" err="1"/>
              <a:t>ista</a:t>
            </a:r>
            <a:r>
              <a:rPr lang="en-US" dirty="0"/>
              <a:t> </a:t>
            </a:r>
            <a:r>
              <a:rPr lang="en-US" dirty="0" err="1"/>
              <a:t>doza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za </a:t>
            </a:r>
            <a:r>
              <a:rPr lang="en-US" dirty="0" err="1"/>
              <a:t>sledeće</a:t>
            </a:r>
            <a:r>
              <a:rPr lang="en-US" dirty="0"/>
              <a:t> </a:t>
            </a:r>
            <a:r>
              <a:rPr lang="en-US" dirty="0" err="1"/>
              <a:t>šokove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7E4B3C-D272-0B5C-EB4F-A5C4E98C4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D95D71-2C9F-D6BB-3489-F98C8A0E4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3526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54E756-AAB6-E6BD-E8A1-DDE1E59BC6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KPR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odojčadi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dece</a:t>
            </a:r>
            <a:r>
              <a:rPr lang="en-US" dirty="0"/>
              <a:t> </a:t>
            </a:r>
            <a:r>
              <a:rPr lang="en-US" dirty="0" err="1"/>
              <a:t>zahteva</a:t>
            </a:r>
            <a:r>
              <a:rPr lang="en-US" dirty="0"/>
              <a:t> </a:t>
            </a:r>
            <a:r>
              <a:rPr lang="en-US" dirty="0" err="1"/>
              <a:t>postupanje</a:t>
            </a:r>
            <a:r>
              <a:rPr lang="en-US" dirty="0"/>
              <a:t> po </a:t>
            </a:r>
            <a:r>
              <a:rPr lang="en-US" dirty="0" err="1"/>
              <a:t>algoritmima</a:t>
            </a:r>
            <a:r>
              <a:rPr lang="en-US" dirty="0"/>
              <a:t> za </a:t>
            </a:r>
            <a:r>
              <a:rPr lang="en-US" dirty="0" err="1"/>
              <a:t>decu</a:t>
            </a:r>
            <a:r>
              <a:rPr lang="en-US" dirty="0"/>
              <a:t> koji </a:t>
            </a:r>
            <a:r>
              <a:rPr lang="en-US" dirty="0" err="1"/>
              <a:t>imaju</a:t>
            </a:r>
            <a:r>
              <a:rPr lang="en-US" dirty="0"/>
              <a:t> </a:t>
            </a:r>
            <a:r>
              <a:rPr lang="en-US" dirty="0" err="1"/>
              <a:t>svoje</a:t>
            </a:r>
            <a:r>
              <a:rPr lang="en-US" dirty="0"/>
              <a:t> </a:t>
            </a:r>
            <a:r>
              <a:rPr lang="en-US" dirty="0" err="1"/>
              <a:t>specifičnosti</a:t>
            </a:r>
            <a:r>
              <a:rPr lang="en-US" dirty="0"/>
              <a:t> </a:t>
            </a:r>
            <a:r>
              <a:rPr lang="en-US" dirty="0" err="1"/>
              <a:t>ali</a:t>
            </a:r>
            <a:r>
              <a:rPr lang="en-US" dirty="0"/>
              <a:t> </a:t>
            </a:r>
            <a:r>
              <a:rPr lang="en-US" dirty="0" err="1"/>
              <a:t>reanimatori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laici</a:t>
            </a:r>
            <a:r>
              <a:rPr lang="en-US" dirty="0"/>
              <a:t> </a:t>
            </a:r>
            <a:r>
              <a:rPr lang="en-US" dirty="0" err="1"/>
              <a:t>obučeni</a:t>
            </a:r>
            <a:r>
              <a:rPr lang="en-US" dirty="0"/>
              <a:t> za KPR </a:t>
            </a:r>
            <a:r>
              <a:rPr lang="en-US" dirty="0" err="1"/>
              <a:t>odraslih</a:t>
            </a:r>
            <a:r>
              <a:rPr lang="en-US" dirty="0"/>
              <a:t> ne </a:t>
            </a:r>
            <a:r>
              <a:rPr lang="en-US" dirty="0" err="1"/>
              <a:t>treba</a:t>
            </a:r>
            <a:r>
              <a:rPr lang="en-US" dirty="0"/>
              <a:t> da </a:t>
            </a:r>
            <a:r>
              <a:rPr lang="en-US" dirty="0" err="1"/>
              <a:t>odustanu</a:t>
            </a:r>
            <a:r>
              <a:rPr lang="en-US" dirty="0"/>
              <a:t> od KPR u </a:t>
            </a:r>
            <a:r>
              <a:rPr lang="en-US" dirty="0" err="1"/>
              <a:t>slučaju</a:t>
            </a:r>
            <a:r>
              <a:rPr lang="en-US" dirty="0"/>
              <a:t> </a:t>
            </a:r>
            <a:r>
              <a:rPr lang="en-US" dirty="0" err="1"/>
              <a:t>akcidenta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dece</a:t>
            </a:r>
            <a:r>
              <a:rPr lang="en-US" dirty="0"/>
              <a:t> </a:t>
            </a:r>
            <a:r>
              <a:rPr lang="en-US" dirty="0" err="1"/>
              <a:t>jer</a:t>
            </a:r>
            <a:r>
              <a:rPr lang="en-US" dirty="0"/>
              <a:t> je </a:t>
            </a:r>
            <a:r>
              <a:rPr lang="en-US" dirty="0" err="1"/>
              <a:t>preživljavanje</a:t>
            </a:r>
            <a:r>
              <a:rPr lang="en-US" dirty="0"/>
              <a:t> </a:t>
            </a:r>
            <a:r>
              <a:rPr lang="en-US" dirty="0" err="1"/>
              <a:t>intrahospitalno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uz</a:t>
            </a:r>
            <a:r>
              <a:rPr lang="en-US" dirty="0"/>
              <a:t> </a:t>
            </a:r>
            <a:r>
              <a:rPr lang="en-US" dirty="0" err="1"/>
              <a:t>adekvatnu</a:t>
            </a:r>
            <a:r>
              <a:rPr lang="en-US" dirty="0"/>
              <a:t> KPR </a:t>
            </a:r>
            <a:r>
              <a:rPr lang="en-US" dirty="0" err="1"/>
              <a:t>oko</a:t>
            </a:r>
            <a:r>
              <a:rPr lang="en-US" dirty="0"/>
              <a:t> 20%.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CB55D3-8474-4CA4-B03D-58B3E8417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453E7A-BF58-C803-6308-3E39B2F7D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005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6E49C-11A0-4C95-8A6E-FC7E9C57C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9C3FD2-AF88-4EF1-AFB7-5D31BD5AA0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 </a:t>
            </a:r>
            <a:r>
              <a:rPr lang="en-US" dirty="0" err="1"/>
              <a:t>ordinacijama</a:t>
            </a:r>
            <a:r>
              <a:rPr lang="en-US" dirty="0"/>
              <a:t> </a:t>
            </a:r>
            <a:r>
              <a:rPr lang="en-US" dirty="0" err="1"/>
              <a:t>dentalne</a:t>
            </a:r>
            <a:r>
              <a:rPr lang="en-US" dirty="0"/>
              <a:t> medicine </a:t>
            </a:r>
            <a:r>
              <a:rPr lang="en-US" dirty="0" err="1"/>
              <a:t>uzrok</a:t>
            </a:r>
            <a:r>
              <a:rPr lang="en-US" dirty="0"/>
              <a:t> </a:t>
            </a:r>
            <a:r>
              <a:rPr lang="en-US" dirty="0" err="1"/>
              <a:t>zastoja</a:t>
            </a:r>
            <a:r>
              <a:rPr lang="en-US" dirty="0"/>
              <a:t> </a:t>
            </a:r>
            <a:r>
              <a:rPr lang="en-US" dirty="0" err="1"/>
              <a:t>srca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disanja</a:t>
            </a:r>
            <a:r>
              <a:rPr lang="en-US" dirty="0"/>
              <a:t>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posledica</a:t>
            </a:r>
            <a:r>
              <a:rPr lang="en-US" dirty="0"/>
              <a:t> </a:t>
            </a:r>
            <a:r>
              <a:rPr lang="en-US" dirty="0" err="1"/>
              <a:t>anafilaktičke</a:t>
            </a:r>
            <a:r>
              <a:rPr lang="en-US" dirty="0"/>
              <a:t> </a:t>
            </a:r>
            <a:r>
              <a:rPr lang="en-US" dirty="0" err="1"/>
              <a:t>reakcije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lekove</a:t>
            </a:r>
            <a:r>
              <a:rPr lang="en-US" dirty="0"/>
              <a:t>, </a:t>
            </a:r>
            <a:r>
              <a:rPr lang="en-US" dirty="0" err="1"/>
              <a:t>slučajne</a:t>
            </a:r>
            <a:r>
              <a:rPr lang="en-US" dirty="0"/>
              <a:t> </a:t>
            </a:r>
            <a:r>
              <a:rPr lang="en-US" dirty="0" err="1"/>
              <a:t>intravaskularne</a:t>
            </a:r>
            <a:r>
              <a:rPr lang="en-US" dirty="0"/>
              <a:t> </a:t>
            </a:r>
            <a:r>
              <a:rPr lang="en-US" dirty="0" err="1"/>
              <a:t>aplikacije</a:t>
            </a:r>
            <a:r>
              <a:rPr lang="en-US" dirty="0"/>
              <a:t> </a:t>
            </a:r>
            <a:r>
              <a:rPr lang="en-US" dirty="0" err="1"/>
              <a:t>lokalnog</a:t>
            </a:r>
            <a:r>
              <a:rPr lang="en-US" dirty="0"/>
              <a:t> </a:t>
            </a:r>
            <a:r>
              <a:rPr lang="en-US" dirty="0" err="1"/>
              <a:t>anestetika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komplikacija</a:t>
            </a:r>
            <a:r>
              <a:rPr lang="en-US" dirty="0"/>
              <a:t> </a:t>
            </a:r>
            <a:r>
              <a:rPr lang="en-US" dirty="0" err="1"/>
              <a:t>postojeće</a:t>
            </a:r>
            <a:r>
              <a:rPr lang="en-US" dirty="0"/>
              <a:t> </a:t>
            </a:r>
            <a:r>
              <a:rPr lang="en-US" dirty="0" err="1"/>
              <a:t>bolesti</a:t>
            </a:r>
            <a:r>
              <a:rPr lang="en-US" dirty="0"/>
              <a:t>.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2B84E-2163-44C1-99D0-6F162AEA8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AB1A36-2D6E-4392-AAA4-996FFE032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6B855D-E9CC-4FF8-AD85-6CDC7B89A0D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160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67B1E24-2840-4BB0-AE5A-2320A01CB8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Ako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pacijenta</a:t>
            </a:r>
            <a:r>
              <a:rPr lang="en-US" dirty="0"/>
              <a:t> </a:t>
            </a:r>
            <a:r>
              <a:rPr lang="en-US" dirty="0" err="1"/>
              <a:t>primetimo</a:t>
            </a:r>
            <a:r>
              <a:rPr lang="en-US" dirty="0"/>
              <a:t> </a:t>
            </a:r>
            <a:r>
              <a:rPr lang="en-US" dirty="0" err="1"/>
              <a:t>dezorjentisanost</a:t>
            </a:r>
            <a:r>
              <a:rPr lang="en-US" dirty="0"/>
              <a:t>, </a:t>
            </a:r>
            <a:r>
              <a:rPr lang="en-US" dirty="0" err="1"/>
              <a:t>pogled</a:t>
            </a:r>
            <a:r>
              <a:rPr lang="en-US" dirty="0"/>
              <a:t> u </a:t>
            </a:r>
            <a:r>
              <a:rPr lang="en-US" dirty="0" err="1"/>
              <a:t>daljinu</a:t>
            </a:r>
            <a:r>
              <a:rPr lang="en-US" dirty="0"/>
              <a:t>, </a:t>
            </a:r>
            <a:r>
              <a:rPr lang="en-US" dirty="0" err="1"/>
              <a:t>kolutanje</a:t>
            </a:r>
            <a:r>
              <a:rPr lang="en-US" dirty="0"/>
              <a:t> </a:t>
            </a:r>
            <a:r>
              <a:rPr lang="en-US" dirty="0" err="1"/>
              <a:t>očima</a:t>
            </a:r>
            <a:r>
              <a:rPr lang="en-US" dirty="0"/>
              <a:t>, </a:t>
            </a:r>
            <a:r>
              <a:rPr lang="en-US" dirty="0" err="1"/>
              <a:t>otežano</a:t>
            </a:r>
            <a:r>
              <a:rPr lang="en-US" dirty="0"/>
              <a:t> </a:t>
            </a:r>
            <a:r>
              <a:rPr lang="en-US" dirty="0" err="1"/>
              <a:t>disanje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prestanak</a:t>
            </a:r>
            <a:r>
              <a:rPr lang="en-US" dirty="0"/>
              <a:t> </a:t>
            </a:r>
            <a:r>
              <a:rPr lang="en-US" dirty="0" err="1"/>
              <a:t>disanja</a:t>
            </a:r>
            <a:r>
              <a:rPr lang="en-US" dirty="0"/>
              <a:t>, </a:t>
            </a:r>
            <a:r>
              <a:rPr lang="en-US" dirty="0" err="1"/>
              <a:t>pojačano</a:t>
            </a:r>
            <a:r>
              <a:rPr lang="en-US" dirty="0"/>
              <a:t> </a:t>
            </a:r>
            <a:r>
              <a:rPr lang="en-US" dirty="0" err="1"/>
              <a:t>znojenje</a:t>
            </a:r>
            <a:r>
              <a:rPr lang="en-US" dirty="0"/>
              <a:t>, </a:t>
            </a:r>
            <a:r>
              <a:rPr lang="en-US" dirty="0" err="1"/>
              <a:t>neophodno</a:t>
            </a:r>
            <a:r>
              <a:rPr lang="en-US" dirty="0"/>
              <a:t> je </a:t>
            </a:r>
            <a:r>
              <a:rPr lang="en-US" dirty="0" err="1"/>
              <a:t>sve</a:t>
            </a:r>
            <a:r>
              <a:rPr lang="en-US" dirty="0"/>
              <a:t> </a:t>
            </a:r>
            <a:r>
              <a:rPr lang="en-US" dirty="0" err="1"/>
              <a:t>instrumente</a:t>
            </a:r>
            <a:r>
              <a:rPr lang="en-US" dirty="0"/>
              <a:t> ( </a:t>
            </a:r>
            <a:r>
              <a:rPr lang="en-US" dirty="0" err="1"/>
              <a:t>uključujići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mobilne</a:t>
            </a:r>
            <a:r>
              <a:rPr lang="en-US" dirty="0"/>
              <a:t> </a:t>
            </a:r>
            <a:r>
              <a:rPr lang="en-US" dirty="0" err="1"/>
              <a:t>nadoknade</a:t>
            </a:r>
            <a:r>
              <a:rPr lang="en-US" dirty="0"/>
              <a:t> </a:t>
            </a:r>
            <a:r>
              <a:rPr lang="en-US" dirty="0" err="1"/>
              <a:t>zuba</a:t>
            </a:r>
            <a:r>
              <a:rPr lang="en-US" dirty="0"/>
              <a:t>) </a:t>
            </a:r>
            <a:r>
              <a:rPr lang="en-US" dirty="0" err="1"/>
              <a:t>ukloniti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usta</a:t>
            </a:r>
            <a:r>
              <a:rPr lang="en-US" dirty="0"/>
              <a:t>.</a:t>
            </a:r>
          </a:p>
        </p:txBody>
      </p:sp>
      <p:pic>
        <p:nvPicPr>
          <p:cNvPr id="11" name="Picture Placeholder 10" descr="boy looking at map on the wall">
            <a:extLst>
              <a:ext uri="{FF2B5EF4-FFF2-40B4-BE49-F238E27FC236}">
                <a16:creationId xmlns:a16="http://schemas.microsoft.com/office/drawing/2014/main" id="{759DD474-D676-41A6-A2FB-30B2078418A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72" b="72"/>
          <a:stretch/>
        </p:blipFill>
        <p:spPr/>
      </p:pic>
      <p:pic>
        <p:nvPicPr>
          <p:cNvPr id="13" name="Picture Placeholder 12" descr="boy playing with space ship toys">
            <a:extLst>
              <a:ext uri="{FF2B5EF4-FFF2-40B4-BE49-F238E27FC236}">
                <a16:creationId xmlns:a16="http://schemas.microsoft.com/office/drawing/2014/main" id="{D624A4F8-65E3-4A17-A439-FE80714CDE5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/>
          <a:srcRect/>
          <a:stretch/>
        </p:blipFill>
        <p:spPr/>
      </p:pic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96B342A5-1683-4650-BB07-B98D8B23C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Presentation Title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46EEA4F1-5FA3-4EBF-97F1-DF392077D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6B855D-E9CC-4FF8-AD85-6CDC7B89A0D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2193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C037F-9B04-45A9-8AE6-A85178849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Topic one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49FB76-25BA-4481-B88D-DCB748E166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Subtitle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DFEAA9-1BEF-540F-CE1A-18168D05AFB5}"/>
              </a:ext>
            </a:extLst>
          </p:cNvPr>
          <p:cNvSpPr txBox="1"/>
          <p:nvPr/>
        </p:nvSpPr>
        <p:spPr>
          <a:xfrm>
            <a:off x="327991" y="1305342"/>
            <a:ext cx="11410122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Prvi</a:t>
            </a:r>
            <a:r>
              <a:rPr lang="en-US" dirty="0"/>
              <a:t> </a:t>
            </a:r>
            <a:r>
              <a:rPr lang="en-US" dirty="0" err="1"/>
              <a:t>postupak</a:t>
            </a:r>
            <a:r>
              <a:rPr lang="en-US" dirty="0"/>
              <a:t> koji se </a:t>
            </a:r>
            <a:r>
              <a:rPr lang="en-US" dirty="0" err="1"/>
              <a:t>sprovodi</a:t>
            </a:r>
            <a:r>
              <a:rPr lang="en-US" dirty="0"/>
              <a:t> </a:t>
            </a:r>
            <a:r>
              <a:rPr lang="en-US" dirty="0" err="1"/>
              <a:t>tokom</a:t>
            </a:r>
            <a:r>
              <a:rPr lang="en-US" dirty="0"/>
              <a:t> </a:t>
            </a:r>
            <a:r>
              <a:rPr lang="en-US" dirty="0" err="1"/>
              <a:t>kardiopulmonalne</a:t>
            </a:r>
            <a:r>
              <a:rPr lang="en-US" dirty="0"/>
              <a:t> </a:t>
            </a:r>
            <a:r>
              <a:rPr lang="en-US" dirty="0" err="1"/>
              <a:t>reanimacije</a:t>
            </a:r>
            <a:r>
              <a:rPr lang="en-US" dirty="0"/>
              <a:t> je </a:t>
            </a:r>
            <a:r>
              <a:rPr lang="en-US" dirty="0" err="1"/>
              <a:t>brza</a:t>
            </a:r>
            <a:r>
              <a:rPr lang="en-US" dirty="0"/>
              <a:t> </a:t>
            </a:r>
            <a:r>
              <a:rPr lang="en-US" dirty="0" err="1"/>
              <a:t>procena</a:t>
            </a:r>
            <a:r>
              <a:rPr lang="en-US" dirty="0"/>
              <a:t> </a:t>
            </a:r>
            <a:r>
              <a:rPr lang="en-US" dirty="0" err="1"/>
              <a:t>stanja</a:t>
            </a:r>
            <a:r>
              <a:rPr lang="en-US" dirty="0"/>
              <a:t> </a:t>
            </a:r>
            <a:r>
              <a:rPr lang="en-US" dirty="0" err="1"/>
              <a:t>svesti</a:t>
            </a:r>
            <a:r>
              <a:rPr lang="en-US" dirty="0"/>
              <a:t> </a:t>
            </a:r>
            <a:r>
              <a:rPr lang="en-US" dirty="0" err="1"/>
              <a:t>pacijenta</a:t>
            </a:r>
            <a:r>
              <a:rPr lang="en-US" dirty="0"/>
              <a:t>. </a:t>
            </a:r>
            <a:r>
              <a:rPr lang="en-US" dirty="0" err="1"/>
              <a:t>Važna</a:t>
            </a:r>
            <a:r>
              <a:rPr lang="en-US" dirty="0"/>
              <a:t> je </a:t>
            </a:r>
            <a:r>
              <a:rPr lang="en-US" dirty="0" err="1"/>
              <a:t>ponovljena</a:t>
            </a:r>
            <a:r>
              <a:rPr lang="en-US" dirty="0"/>
              <a:t> </a:t>
            </a:r>
            <a:r>
              <a:rPr lang="en-US" dirty="0" err="1"/>
              <a:t>procena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rano</a:t>
            </a:r>
            <a:r>
              <a:rPr lang="en-US" dirty="0"/>
              <a:t> </a:t>
            </a:r>
            <a:r>
              <a:rPr lang="en-US" dirty="0" err="1"/>
              <a:t>prepoznavanje</a:t>
            </a:r>
            <a:r>
              <a:rPr lang="en-US" dirty="0"/>
              <a:t> </a:t>
            </a:r>
            <a:r>
              <a:rPr lang="en-US" dirty="0" err="1"/>
              <a:t>simptoma</a:t>
            </a:r>
            <a:r>
              <a:rPr lang="en-US" dirty="0"/>
              <a:t>. </a:t>
            </a:r>
            <a:r>
              <a:rPr lang="en-US" dirty="0" err="1"/>
              <a:t>Procena</a:t>
            </a:r>
            <a:r>
              <a:rPr lang="en-US" dirty="0"/>
              <a:t> se </a:t>
            </a:r>
            <a:r>
              <a:rPr lang="en-US" dirty="0" err="1"/>
              <a:t>vrši</a:t>
            </a:r>
            <a:r>
              <a:rPr lang="en-US" dirty="0"/>
              <a:t> </a:t>
            </a:r>
            <a:r>
              <a:rPr lang="en-US" dirty="0" err="1"/>
              <a:t>verbalnim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taktilnim</a:t>
            </a:r>
            <a:r>
              <a:rPr lang="en-US" dirty="0"/>
              <a:t> </a:t>
            </a:r>
            <a:r>
              <a:rPr lang="en-US" dirty="0" err="1"/>
              <a:t>nadražajem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koji </a:t>
            </a:r>
            <a:r>
              <a:rPr lang="en-US" dirty="0" err="1"/>
              <a:t>ako</a:t>
            </a:r>
            <a:r>
              <a:rPr lang="en-US" dirty="0"/>
              <a:t> </a:t>
            </a:r>
            <a:r>
              <a:rPr lang="en-US" dirty="0" err="1"/>
              <a:t>bolesnik</a:t>
            </a:r>
            <a:r>
              <a:rPr lang="en-US" dirty="0"/>
              <a:t> </a:t>
            </a:r>
            <a:r>
              <a:rPr lang="en-US" dirty="0" err="1"/>
              <a:t>odgovori</a:t>
            </a:r>
            <a:r>
              <a:rPr lang="en-US" dirty="0"/>
              <a:t> ne </a:t>
            </a:r>
            <a:r>
              <a:rPr lang="en-US" dirty="0" err="1"/>
              <a:t>postoji</a:t>
            </a:r>
            <a:r>
              <a:rPr lang="en-US" dirty="0"/>
              <a:t> </a:t>
            </a:r>
            <a:r>
              <a:rPr lang="en-US" dirty="0" err="1"/>
              <a:t>potreba</a:t>
            </a:r>
            <a:r>
              <a:rPr lang="en-US" dirty="0"/>
              <a:t> za </a:t>
            </a:r>
            <a:r>
              <a:rPr lang="en-US" dirty="0" err="1"/>
              <a:t>reanimacijskim</a:t>
            </a:r>
            <a:r>
              <a:rPr lang="en-US" dirty="0"/>
              <a:t> </a:t>
            </a:r>
            <a:r>
              <a:rPr lang="en-US" dirty="0" err="1"/>
              <a:t>postupcima</a:t>
            </a:r>
            <a:r>
              <a:rPr lang="en-US" dirty="0"/>
              <a:t>. </a:t>
            </a:r>
            <a:r>
              <a:rPr lang="en-US" dirty="0" err="1"/>
              <a:t>Osim</a:t>
            </a:r>
            <a:r>
              <a:rPr lang="en-US" dirty="0"/>
              <a:t> </a:t>
            </a:r>
            <a:r>
              <a:rPr lang="en-US" dirty="0" err="1"/>
              <a:t>stanja</a:t>
            </a:r>
            <a:r>
              <a:rPr lang="en-US" dirty="0"/>
              <a:t> </a:t>
            </a:r>
            <a:r>
              <a:rPr lang="en-US" dirty="0" err="1"/>
              <a:t>svesti</a:t>
            </a:r>
            <a:r>
              <a:rPr lang="en-US" dirty="0"/>
              <a:t>, </a:t>
            </a:r>
            <a:r>
              <a:rPr lang="en-US" dirty="0" err="1"/>
              <a:t>proverava</a:t>
            </a:r>
            <a:r>
              <a:rPr lang="en-US" dirty="0"/>
              <a:t> se </a:t>
            </a:r>
            <a:r>
              <a:rPr lang="en-US" dirty="0" err="1"/>
              <a:t>disanje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kardiovaskularni</a:t>
            </a:r>
            <a:r>
              <a:rPr lang="en-US" dirty="0"/>
              <a:t> status. </a:t>
            </a:r>
          </a:p>
          <a:p>
            <a:r>
              <a:rPr lang="en-US" dirty="0" err="1"/>
              <a:t>Ako</a:t>
            </a:r>
            <a:r>
              <a:rPr lang="en-US" dirty="0"/>
              <a:t> je </a:t>
            </a:r>
            <a:r>
              <a:rPr lang="en-US" dirty="0" err="1"/>
              <a:t>pacijent</a:t>
            </a:r>
            <a:r>
              <a:rPr lang="en-US" dirty="0"/>
              <a:t> bez </a:t>
            </a:r>
            <a:r>
              <a:rPr lang="en-US" dirty="0" err="1"/>
              <a:t>svesti</a:t>
            </a:r>
            <a:r>
              <a:rPr lang="en-US" dirty="0"/>
              <a:t>, a </a:t>
            </a:r>
            <a:r>
              <a:rPr lang="en-US" dirty="0" err="1"/>
              <a:t>diše</a:t>
            </a:r>
            <a:r>
              <a:rPr lang="en-US" dirty="0"/>
              <a:t>, </a:t>
            </a:r>
            <a:r>
              <a:rPr lang="en-US" dirty="0" err="1"/>
              <a:t>potrebno</a:t>
            </a:r>
            <a:r>
              <a:rPr lang="en-US" dirty="0"/>
              <a:t> ga je </a:t>
            </a:r>
            <a:r>
              <a:rPr lang="en-US" dirty="0" err="1"/>
              <a:t>okrenuti</a:t>
            </a:r>
            <a:r>
              <a:rPr lang="en-US" dirty="0"/>
              <a:t> u </a:t>
            </a:r>
            <a:r>
              <a:rPr lang="en-US" dirty="0" err="1"/>
              <a:t>bočni</a:t>
            </a:r>
            <a:r>
              <a:rPr lang="en-US" dirty="0"/>
              <a:t> </a:t>
            </a:r>
            <a:r>
              <a:rPr lang="en-US" dirty="0" err="1"/>
              <a:t>položaj</a:t>
            </a:r>
            <a:r>
              <a:rPr lang="en-US" dirty="0"/>
              <a:t>. </a:t>
            </a:r>
            <a:r>
              <a:rPr lang="en-US" dirty="0" err="1"/>
              <a:t>Bočni</a:t>
            </a:r>
            <a:r>
              <a:rPr lang="en-US" dirty="0"/>
              <a:t> </a:t>
            </a:r>
            <a:r>
              <a:rPr lang="en-US" dirty="0" err="1"/>
              <a:t>položaj</a:t>
            </a:r>
            <a:r>
              <a:rPr lang="en-US" dirty="0"/>
              <a:t> mora </a:t>
            </a:r>
            <a:r>
              <a:rPr lang="en-US" dirty="0" err="1"/>
              <a:t>održavati</a:t>
            </a:r>
            <a:r>
              <a:rPr lang="en-US" dirty="0"/>
              <a:t> </a:t>
            </a:r>
            <a:r>
              <a:rPr lang="en-US" dirty="0" err="1"/>
              <a:t>prohodnost</a:t>
            </a:r>
            <a:r>
              <a:rPr lang="en-US" dirty="0"/>
              <a:t> </a:t>
            </a:r>
            <a:r>
              <a:rPr lang="en-US" dirty="0" err="1"/>
              <a:t>disajnog</a:t>
            </a:r>
            <a:r>
              <a:rPr lang="en-US" dirty="0"/>
              <a:t> puta </a:t>
            </a:r>
            <a:r>
              <a:rPr lang="en-US" dirty="0" err="1"/>
              <a:t>i</a:t>
            </a:r>
            <a:r>
              <a:rPr lang="en-US" dirty="0"/>
              <a:t> mora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stabilan</a:t>
            </a:r>
            <a:r>
              <a:rPr lang="en-US" dirty="0"/>
              <a:t>. </a:t>
            </a:r>
          </a:p>
          <a:p>
            <a:r>
              <a:rPr lang="en-US" dirty="0" err="1"/>
              <a:t>Pacijentima</a:t>
            </a:r>
            <a:r>
              <a:rPr lang="en-US" dirty="0"/>
              <a:t> koji </a:t>
            </a:r>
            <a:r>
              <a:rPr lang="en-US" dirty="0" err="1"/>
              <a:t>su</a:t>
            </a:r>
            <a:r>
              <a:rPr lang="en-US" dirty="0"/>
              <a:t> bez </a:t>
            </a:r>
            <a:r>
              <a:rPr lang="en-US" dirty="0" err="1"/>
              <a:t>svesti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ne </a:t>
            </a:r>
            <a:r>
              <a:rPr lang="en-US" dirty="0" err="1"/>
              <a:t>dišu</a:t>
            </a:r>
            <a:r>
              <a:rPr lang="en-US" dirty="0"/>
              <a:t> </a:t>
            </a:r>
            <a:r>
              <a:rPr lang="en-US" dirty="0" err="1"/>
              <a:t>treba</a:t>
            </a:r>
            <a:r>
              <a:rPr lang="en-US" dirty="0"/>
              <a:t> </a:t>
            </a:r>
            <a:r>
              <a:rPr lang="en-US" dirty="0" err="1"/>
              <a:t>otvoriti</a:t>
            </a:r>
            <a:r>
              <a:rPr lang="en-US" dirty="0"/>
              <a:t> </a:t>
            </a:r>
            <a:r>
              <a:rPr lang="en-US" dirty="0" err="1"/>
              <a:t>disajni</a:t>
            </a:r>
            <a:r>
              <a:rPr lang="en-US" dirty="0"/>
              <a:t> put </a:t>
            </a:r>
            <a:r>
              <a:rPr lang="en-US" dirty="0" err="1"/>
              <a:t>blagim</a:t>
            </a:r>
            <a:r>
              <a:rPr lang="en-US" dirty="0"/>
              <a:t> </a:t>
            </a:r>
            <a:r>
              <a:rPr lang="en-US" dirty="0" err="1"/>
              <a:t>zabacivanjem</a:t>
            </a:r>
            <a:r>
              <a:rPr lang="en-US" dirty="0"/>
              <a:t> </a:t>
            </a:r>
            <a:r>
              <a:rPr lang="en-US" dirty="0" err="1"/>
              <a:t>glave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podizanjem</a:t>
            </a:r>
            <a:r>
              <a:rPr lang="en-US" dirty="0"/>
              <a:t> </a:t>
            </a:r>
            <a:r>
              <a:rPr lang="en-US" dirty="0" err="1"/>
              <a:t>brade</a:t>
            </a:r>
            <a:r>
              <a:rPr lang="en-US" dirty="0"/>
              <a:t>, </a:t>
            </a:r>
            <a:r>
              <a:rPr lang="en-US" dirty="0" err="1"/>
              <a:t>prislanjanjem</a:t>
            </a:r>
            <a:r>
              <a:rPr lang="en-US" dirty="0"/>
              <a:t> </a:t>
            </a:r>
            <a:r>
              <a:rPr lang="en-US" dirty="0" err="1"/>
              <a:t>uha</a:t>
            </a:r>
            <a:r>
              <a:rPr lang="en-US" dirty="0"/>
              <a:t> </a:t>
            </a:r>
            <a:r>
              <a:rPr lang="en-US" dirty="0" err="1"/>
              <a:t>uz</a:t>
            </a:r>
            <a:r>
              <a:rPr lang="en-US" dirty="0"/>
              <a:t> </a:t>
            </a:r>
            <a:r>
              <a:rPr lang="en-US" dirty="0" err="1"/>
              <a:t>pacijentov</a:t>
            </a:r>
            <a:r>
              <a:rPr lang="en-US" dirty="0"/>
              <a:t> </a:t>
            </a:r>
            <a:r>
              <a:rPr lang="en-US" dirty="0" err="1"/>
              <a:t>nos</a:t>
            </a:r>
            <a:r>
              <a:rPr lang="en-US" dirty="0"/>
              <a:t> </a:t>
            </a:r>
            <a:r>
              <a:rPr lang="en-US" dirty="0" err="1"/>
              <a:t>proceniti</a:t>
            </a:r>
            <a:r>
              <a:rPr lang="en-US" dirty="0"/>
              <a:t> da li je </a:t>
            </a:r>
            <a:r>
              <a:rPr lang="en-US" dirty="0" err="1"/>
              <a:t>disajni</a:t>
            </a:r>
            <a:r>
              <a:rPr lang="en-US" dirty="0"/>
              <a:t> put </a:t>
            </a:r>
            <a:r>
              <a:rPr lang="en-US" dirty="0" err="1"/>
              <a:t>dovoljno</a:t>
            </a:r>
            <a:r>
              <a:rPr lang="en-US" dirty="0"/>
              <a:t> </a:t>
            </a:r>
            <a:r>
              <a:rPr lang="en-US" dirty="0" err="1"/>
              <a:t>otvoren</a:t>
            </a:r>
            <a:r>
              <a:rPr lang="en-US" dirty="0"/>
              <a:t>. Uz to, </a:t>
            </a:r>
            <a:r>
              <a:rPr lang="en-US" dirty="0" err="1"/>
              <a:t>gleda</a:t>
            </a:r>
            <a:r>
              <a:rPr lang="en-US" dirty="0"/>
              <a:t> se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podizanje</a:t>
            </a:r>
            <a:r>
              <a:rPr lang="en-US" dirty="0"/>
              <a:t> </a:t>
            </a:r>
            <a:r>
              <a:rPr lang="en-US" dirty="0" err="1"/>
              <a:t>grudnog</a:t>
            </a:r>
            <a:r>
              <a:rPr lang="en-US" dirty="0"/>
              <a:t> </a:t>
            </a:r>
            <a:r>
              <a:rPr lang="en-US" dirty="0" err="1"/>
              <a:t>koša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83594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74087-2B1B-06FC-8AB1-EEAA44258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30AD43-3FBC-8D93-E9F4-BFCBCC6CCA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/>
              <a:t>Ako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s </a:t>
            </a:r>
            <a:r>
              <a:rPr lang="en-US" dirty="0" err="1"/>
              <a:t>otvorenim</a:t>
            </a:r>
            <a:r>
              <a:rPr lang="en-US" dirty="0"/>
              <a:t> </a:t>
            </a:r>
            <a:r>
              <a:rPr lang="en-US" dirty="0" err="1"/>
              <a:t>dišnim</a:t>
            </a:r>
            <a:r>
              <a:rPr lang="en-US" dirty="0"/>
              <a:t> </a:t>
            </a:r>
            <a:r>
              <a:rPr lang="en-US" dirty="0" err="1"/>
              <a:t>putem</a:t>
            </a:r>
            <a:r>
              <a:rPr lang="en-US" dirty="0"/>
              <a:t> </a:t>
            </a:r>
            <a:r>
              <a:rPr lang="en-US" dirty="0" err="1"/>
              <a:t>nema</a:t>
            </a:r>
            <a:r>
              <a:rPr lang="en-US" dirty="0"/>
              <a:t> </a:t>
            </a:r>
            <a:r>
              <a:rPr lang="en-US" dirty="0" err="1"/>
              <a:t>disanja</a:t>
            </a:r>
            <a:r>
              <a:rPr lang="en-US" dirty="0"/>
              <a:t>, </a:t>
            </a:r>
            <a:r>
              <a:rPr lang="en-US" dirty="0" err="1"/>
              <a:t>potrebno</a:t>
            </a:r>
            <a:r>
              <a:rPr lang="en-US" dirty="0"/>
              <a:t> je </a:t>
            </a:r>
            <a:r>
              <a:rPr lang="en-US" dirty="0" err="1"/>
              <a:t>započeti</a:t>
            </a:r>
            <a:r>
              <a:rPr lang="en-US" dirty="0"/>
              <a:t> </a:t>
            </a:r>
            <a:r>
              <a:rPr lang="en-US" dirty="0" err="1"/>
              <a:t>umjetno</a:t>
            </a:r>
            <a:r>
              <a:rPr lang="en-US" dirty="0"/>
              <a:t> </a:t>
            </a:r>
            <a:r>
              <a:rPr lang="en-US" dirty="0" err="1"/>
              <a:t>disanje</a:t>
            </a:r>
            <a:r>
              <a:rPr lang="en-US" dirty="0"/>
              <a:t> „</a:t>
            </a:r>
            <a:r>
              <a:rPr lang="en-US" dirty="0" err="1"/>
              <a:t>usta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usta</a:t>
            </a:r>
            <a:r>
              <a:rPr lang="en-US" dirty="0"/>
              <a:t>“ </a:t>
            </a:r>
            <a:r>
              <a:rPr lang="en-US" dirty="0" err="1"/>
              <a:t>ili</a:t>
            </a:r>
            <a:r>
              <a:rPr lang="en-US" dirty="0"/>
              <a:t> „</a:t>
            </a:r>
            <a:r>
              <a:rPr lang="en-US" dirty="0" err="1"/>
              <a:t>maska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usta</a:t>
            </a:r>
            <a:r>
              <a:rPr lang="en-US" dirty="0"/>
              <a:t>“. </a:t>
            </a:r>
            <a:r>
              <a:rPr lang="en-US" dirty="0" err="1"/>
              <a:t>Održavanje</a:t>
            </a:r>
            <a:r>
              <a:rPr lang="en-US" dirty="0"/>
              <a:t> </a:t>
            </a:r>
            <a:r>
              <a:rPr lang="en-US" dirty="0" err="1"/>
              <a:t>dišnog</a:t>
            </a:r>
            <a:r>
              <a:rPr lang="en-US" dirty="0"/>
              <a:t> puta </a:t>
            </a:r>
            <a:r>
              <a:rPr lang="en-US" dirty="0" err="1"/>
              <a:t>može</a:t>
            </a:r>
            <a:r>
              <a:rPr lang="en-US" dirty="0"/>
              <a:t> se </a:t>
            </a:r>
            <a:r>
              <a:rPr lang="en-US" dirty="0" err="1"/>
              <a:t>ostvariti</a:t>
            </a:r>
            <a:r>
              <a:rPr lang="en-US" dirty="0"/>
              <a:t> </a:t>
            </a:r>
            <a:r>
              <a:rPr lang="en-US" dirty="0" err="1"/>
              <a:t>pomoću</a:t>
            </a:r>
            <a:r>
              <a:rPr lang="en-US" dirty="0"/>
              <a:t> </a:t>
            </a:r>
            <a:r>
              <a:rPr lang="en-US" dirty="0" err="1"/>
              <a:t>određenih</a:t>
            </a:r>
            <a:r>
              <a:rPr lang="en-US" dirty="0"/>
              <a:t> </a:t>
            </a:r>
            <a:r>
              <a:rPr lang="en-US" dirty="0" err="1"/>
              <a:t>medicinskih</a:t>
            </a:r>
            <a:r>
              <a:rPr lang="en-US" dirty="0"/>
              <a:t> </a:t>
            </a:r>
            <a:r>
              <a:rPr lang="en-US" dirty="0" err="1"/>
              <a:t>pomagala</a:t>
            </a:r>
            <a:r>
              <a:rPr lang="en-US" dirty="0"/>
              <a:t>. </a:t>
            </a:r>
            <a:r>
              <a:rPr lang="en-US" dirty="0" err="1"/>
              <a:t>Supraglotička</a:t>
            </a:r>
            <a:r>
              <a:rPr lang="en-US" dirty="0"/>
              <a:t> </a:t>
            </a:r>
            <a:r>
              <a:rPr lang="en-US" dirty="0" err="1"/>
              <a:t>pomagala</a:t>
            </a:r>
            <a:r>
              <a:rPr lang="en-US" dirty="0"/>
              <a:t> </a:t>
            </a:r>
            <a:r>
              <a:rPr lang="en-US" dirty="0" err="1"/>
              <a:t>jednostavna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za </a:t>
            </a:r>
            <a:r>
              <a:rPr lang="en-US" dirty="0" err="1"/>
              <a:t>primjenu</a:t>
            </a:r>
            <a:r>
              <a:rPr lang="en-US" dirty="0"/>
              <a:t>, </a:t>
            </a:r>
            <a:r>
              <a:rPr lang="en-US" dirty="0" err="1"/>
              <a:t>ali</a:t>
            </a:r>
            <a:r>
              <a:rPr lang="en-US" dirty="0"/>
              <a:t> ne </a:t>
            </a:r>
            <a:r>
              <a:rPr lang="en-US" dirty="0" err="1"/>
              <a:t>štite</a:t>
            </a:r>
            <a:r>
              <a:rPr lang="en-US" dirty="0"/>
              <a:t> od </a:t>
            </a:r>
            <a:r>
              <a:rPr lang="en-US" dirty="0" err="1"/>
              <a:t>aspiracije</a:t>
            </a:r>
            <a:r>
              <a:rPr lang="en-US" dirty="0"/>
              <a:t> </a:t>
            </a:r>
            <a:r>
              <a:rPr lang="en-US" dirty="0" err="1"/>
              <a:t>želučanog</a:t>
            </a:r>
            <a:r>
              <a:rPr lang="en-US" dirty="0"/>
              <a:t> </a:t>
            </a:r>
            <a:r>
              <a:rPr lang="en-US" dirty="0" err="1"/>
              <a:t>sadržaja</a:t>
            </a:r>
            <a:r>
              <a:rPr lang="en-US" dirty="0"/>
              <a:t>. </a:t>
            </a:r>
            <a:r>
              <a:rPr lang="en-US" dirty="0" err="1"/>
              <a:t>Sprječavaju</a:t>
            </a:r>
            <a:r>
              <a:rPr lang="en-US" dirty="0"/>
              <a:t> </a:t>
            </a:r>
            <a:r>
              <a:rPr lang="en-US" dirty="0" err="1"/>
              <a:t>zatvaranje</a:t>
            </a:r>
            <a:r>
              <a:rPr lang="en-US" dirty="0"/>
              <a:t> </a:t>
            </a:r>
            <a:r>
              <a:rPr lang="en-US" dirty="0" err="1"/>
              <a:t>gornjeg</a:t>
            </a:r>
            <a:r>
              <a:rPr lang="en-US" dirty="0"/>
              <a:t> </a:t>
            </a:r>
            <a:r>
              <a:rPr lang="en-US" dirty="0" err="1"/>
              <a:t>dišnog</a:t>
            </a:r>
            <a:r>
              <a:rPr lang="en-US" dirty="0"/>
              <a:t> puta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uglavnom</a:t>
            </a:r>
            <a:r>
              <a:rPr lang="en-US" dirty="0"/>
              <a:t> </a:t>
            </a:r>
            <a:r>
              <a:rPr lang="en-US" dirty="0" err="1"/>
              <a:t>nastaje</a:t>
            </a:r>
            <a:r>
              <a:rPr lang="en-US" dirty="0"/>
              <a:t> </a:t>
            </a:r>
            <a:r>
              <a:rPr lang="en-US" dirty="0" err="1"/>
              <a:t>zapadanjem</a:t>
            </a:r>
            <a:r>
              <a:rPr lang="en-US" dirty="0"/>
              <a:t> </a:t>
            </a:r>
            <a:r>
              <a:rPr lang="en-US" dirty="0" err="1"/>
              <a:t>jezika</a:t>
            </a:r>
            <a:r>
              <a:rPr lang="en-US" dirty="0"/>
              <a:t>. </a:t>
            </a:r>
            <a:r>
              <a:rPr lang="en-US" dirty="0" err="1"/>
              <a:t>Najčešće</a:t>
            </a:r>
            <a:r>
              <a:rPr lang="en-US" dirty="0"/>
              <a:t> se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ove</a:t>
            </a:r>
            <a:r>
              <a:rPr lang="en-US" dirty="0"/>
              <a:t> </a:t>
            </a:r>
            <a:r>
              <a:rPr lang="en-US" dirty="0" err="1"/>
              <a:t>skupine</a:t>
            </a:r>
            <a:r>
              <a:rPr lang="en-US" dirty="0"/>
              <a:t> </a:t>
            </a:r>
            <a:r>
              <a:rPr lang="en-US" dirty="0" err="1"/>
              <a:t>koristi</a:t>
            </a:r>
            <a:r>
              <a:rPr lang="en-US" dirty="0"/>
              <a:t> </a:t>
            </a:r>
            <a:r>
              <a:rPr lang="en-US" dirty="0" err="1"/>
              <a:t>maska</a:t>
            </a:r>
            <a:r>
              <a:rPr lang="en-US" dirty="0"/>
              <a:t> za </a:t>
            </a:r>
            <a:r>
              <a:rPr lang="en-US" dirty="0" err="1"/>
              <a:t>ventilaciju</a:t>
            </a:r>
            <a:r>
              <a:rPr lang="en-US" dirty="0"/>
              <a:t> </a:t>
            </a:r>
            <a:r>
              <a:rPr lang="en-US" dirty="0" err="1"/>
              <a:t>uz</a:t>
            </a:r>
            <a:r>
              <a:rPr lang="en-US" dirty="0"/>
              <a:t> </a:t>
            </a:r>
            <a:r>
              <a:rPr lang="en-US" dirty="0" err="1"/>
              <a:t>koju</a:t>
            </a:r>
            <a:r>
              <a:rPr lang="en-US" dirty="0"/>
              <a:t> se </a:t>
            </a:r>
            <a:r>
              <a:rPr lang="en-US" dirty="0" err="1"/>
              <a:t>često</a:t>
            </a:r>
            <a:r>
              <a:rPr lang="en-US" dirty="0"/>
              <a:t> rabi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samošireći</a:t>
            </a:r>
            <a:r>
              <a:rPr lang="en-US" dirty="0"/>
              <a:t> </a:t>
            </a:r>
            <a:r>
              <a:rPr lang="en-US" dirty="0" err="1"/>
              <a:t>balon</a:t>
            </a:r>
            <a:r>
              <a:rPr lang="en-US" dirty="0"/>
              <a:t> </a:t>
            </a:r>
            <a:r>
              <a:rPr lang="en-US" dirty="0" err="1"/>
              <a:t>kojim</a:t>
            </a:r>
            <a:r>
              <a:rPr lang="en-US" dirty="0"/>
              <a:t> se </a:t>
            </a:r>
            <a:r>
              <a:rPr lang="en-US" dirty="0" err="1"/>
              <a:t>upuhuje</a:t>
            </a:r>
            <a:r>
              <a:rPr lang="en-US" dirty="0"/>
              <a:t> </a:t>
            </a:r>
            <a:r>
              <a:rPr lang="en-US" dirty="0" err="1"/>
              <a:t>zrak</a:t>
            </a:r>
            <a:r>
              <a:rPr lang="en-US" dirty="0"/>
              <a:t> u </a:t>
            </a:r>
            <a:r>
              <a:rPr lang="en-US" dirty="0" err="1"/>
              <a:t>pacijenta</a:t>
            </a:r>
            <a:r>
              <a:rPr lang="en-US" dirty="0"/>
              <a:t>. </a:t>
            </a:r>
            <a:r>
              <a:rPr lang="en-US" dirty="0" err="1"/>
              <a:t>Masku</a:t>
            </a:r>
            <a:r>
              <a:rPr lang="en-US" dirty="0"/>
              <a:t> je </a:t>
            </a:r>
            <a:r>
              <a:rPr lang="en-US" dirty="0" err="1"/>
              <a:t>tijekom</a:t>
            </a:r>
            <a:r>
              <a:rPr lang="en-US" dirty="0"/>
              <a:t> </a:t>
            </a:r>
            <a:r>
              <a:rPr lang="en-US" dirty="0" err="1"/>
              <a:t>upuhivanja</a:t>
            </a:r>
            <a:r>
              <a:rPr lang="en-US" dirty="0"/>
              <a:t> </a:t>
            </a:r>
            <a:r>
              <a:rPr lang="en-US" dirty="0" err="1"/>
              <a:t>zraka</a:t>
            </a:r>
            <a:r>
              <a:rPr lang="en-US" dirty="0"/>
              <a:t> </a:t>
            </a:r>
            <a:r>
              <a:rPr lang="en-US" dirty="0" err="1"/>
              <a:t>potrebno</a:t>
            </a:r>
            <a:r>
              <a:rPr lang="en-US" dirty="0"/>
              <a:t> </a:t>
            </a:r>
            <a:r>
              <a:rPr lang="en-US" dirty="0" err="1"/>
              <a:t>čvrsto</a:t>
            </a:r>
            <a:r>
              <a:rPr lang="en-US" dirty="0"/>
              <a:t> </a:t>
            </a:r>
            <a:r>
              <a:rPr lang="en-US" dirty="0" err="1"/>
              <a:t>prisloniti</a:t>
            </a:r>
            <a:r>
              <a:rPr lang="en-US" dirty="0"/>
              <a:t> </a:t>
            </a:r>
            <a:r>
              <a:rPr lang="en-US" dirty="0" err="1"/>
              <a:t>uz</a:t>
            </a:r>
            <a:r>
              <a:rPr lang="en-US" dirty="0"/>
              <a:t> lice. U </a:t>
            </a:r>
            <a:r>
              <a:rPr lang="en-US" dirty="0" err="1"/>
              <a:t>nekih</a:t>
            </a:r>
            <a:r>
              <a:rPr lang="en-US" dirty="0"/>
              <a:t> je </a:t>
            </a:r>
            <a:r>
              <a:rPr lang="en-US" dirty="0" err="1"/>
              <a:t>pacijenata</a:t>
            </a:r>
            <a:r>
              <a:rPr lang="en-US" dirty="0"/>
              <a:t> </a:t>
            </a:r>
            <a:r>
              <a:rPr lang="en-US" dirty="0" err="1"/>
              <a:t>otežano</a:t>
            </a:r>
            <a:r>
              <a:rPr lang="en-US" dirty="0"/>
              <a:t> </a:t>
            </a:r>
            <a:r>
              <a:rPr lang="en-US" dirty="0" err="1"/>
              <a:t>održavanje</a:t>
            </a:r>
            <a:r>
              <a:rPr lang="en-US" dirty="0"/>
              <a:t> </a:t>
            </a:r>
            <a:r>
              <a:rPr lang="en-US" dirty="0" err="1"/>
              <a:t>dišnog</a:t>
            </a:r>
            <a:r>
              <a:rPr lang="en-US" dirty="0"/>
              <a:t> puta </a:t>
            </a:r>
            <a:r>
              <a:rPr lang="en-US" dirty="0" err="1"/>
              <a:t>ventilacijom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masku</a:t>
            </a:r>
            <a:r>
              <a:rPr lang="en-US" dirty="0"/>
              <a:t>, </a:t>
            </a:r>
            <a:r>
              <a:rPr lang="en-US" dirty="0" err="1"/>
              <a:t>najčešće</a:t>
            </a:r>
            <a:r>
              <a:rPr lang="en-US" dirty="0"/>
              <a:t> </a:t>
            </a:r>
            <a:r>
              <a:rPr lang="en-US" dirty="0" err="1"/>
              <a:t>zbog</a:t>
            </a:r>
            <a:r>
              <a:rPr lang="en-US" dirty="0"/>
              <a:t> </a:t>
            </a:r>
            <a:r>
              <a:rPr lang="en-US" dirty="0" err="1"/>
              <a:t>pretilosti</a:t>
            </a:r>
            <a:r>
              <a:rPr lang="en-US" dirty="0"/>
              <a:t>, </a:t>
            </a:r>
            <a:r>
              <a:rPr lang="en-US" dirty="0" err="1"/>
              <a:t>nedostatka</a:t>
            </a:r>
            <a:r>
              <a:rPr lang="en-US" dirty="0"/>
              <a:t> </a:t>
            </a:r>
            <a:r>
              <a:rPr lang="en-US" dirty="0" err="1"/>
              <a:t>zuba</a:t>
            </a:r>
            <a:r>
              <a:rPr lang="en-US" dirty="0"/>
              <a:t>, </a:t>
            </a:r>
            <a:r>
              <a:rPr lang="en-US" dirty="0" err="1"/>
              <a:t>hipertrofije</a:t>
            </a:r>
            <a:r>
              <a:rPr lang="en-US" dirty="0"/>
              <a:t> </a:t>
            </a:r>
            <a:r>
              <a:rPr lang="en-US" dirty="0" err="1"/>
              <a:t>limfnog</a:t>
            </a:r>
            <a:r>
              <a:rPr lang="en-US" dirty="0"/>
              <a:t> </a:t>
            </a:r>
            <a:r>
              <a:rPr lang="en-US" dirty="0" err="1"/>
              <a:t>tkiva</a:t>
            </a:r>
            <a:r>
              <a:rPr lang="en-US" dirty="0"/>
              <a:t> </a:t>
            </a:r>
            <a:r>
              <a:rPr lang="en-US" dirty="0" err="1"/>
              <a:t>orofarinksa</a:t>
            </a:r>
            <a:r>
              <a:rPr lang="en-US" dirty="0"/>
              <a:t>.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takvih</a:t>
            </a:r>
            <a:r>
              <a:rPr lang="en-US" dirty="0"/>
              <a:t> se </a:t>
            </a:r>
            <a:r>
              <a:rPr lang="en-US" dirty="0" err="1"/>
              <a:t>pacijenata</a:t>
            </a:r>
            <a:r>
              <a:rPr lang="en-US" dirty="0"/>
              <a:t> </a:t>
            </a:r>
            <a:r>
              <a:rPr lang="en-US" dirty="0" err="1"/>
              <a:t>koristi</a:t>
            </a:r>
            <a:r>
              <a:rPr lang="en-US" dirty="0"/>
              <a:t> </a:t>
            </a:r>
            <a:r>
              <a:rPr lang="en-US" dirty="0" err="1"/>
              <a:t>orofaringealni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nazofaringealni</a:t>
            </a:r>
            <a:r>
              <a:rPr lang="en-US" dirty="0"/>
              <a:t> </a:t>
            </a:r>
            <a:r>
              <a:rPr lang="en-US" dirty="0" err="1"/>
              <a:t>tubus</a:t>
            </a:r>
            <a:r>
              <a:rPr lang="en-US" dirty="0"/>
              <a:t>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322C6E-5397-56CF-BC70-D0C3F5112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C38B28-9A1B-F1F3-8966-FC1BFF1DD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028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BE6FE7-59AB-1F6B-306D-4963A36A4A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Uz </a:t>
            </a:r>
            <a:r>
              <a:rPr lang="en-US" dirty="0" err="1"/>
              <a:t>disanje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dišni</a:t>
            </a:r>
            <a:r>
              <a:rPr lang="en-US" dirty="0"/>
              <a:t> put, </a:t>
            </a:r>
            <a:r>
              <a:rPr lang="en-US" dirty="0" err="1"/>
              <a:t>provjerava</a:t>
            </a:r>
            <a:r>
              <a:rPr lang="en-US" dirty="0"/>
              <a:t> se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kardiocirkularni</a:t>
            </a:r>
            <a:r>
              <a:rPr lang="en-US" dirty="0"/>
              <a:t> status. Bilo se </a:t>
            </a:r>
            <a:r>
              <a:rPr lang="en-US" dirty="0" err="1"/>
              <a:t>palpira</a:t>
            </a:r>
            <a:r>
              <a:rPr lang="en-US" dirty="0"/>
              <a:t> </a:t>
            </a:r>
            <a:r>
              <a:rPr lang="en-US" dirty="0" err="1"/>
              <a:t>iznad</a:t>
            </a:r>
            <a:r>
              <a:rPr lang="en-US" dirty="0"/>
              <a:t> </a:t>
            </a:r>
            <a:r>
              <a:rPr lang="en-US" dirty="0" err="1"/>
              <a:t>karotidne</a:t>
            </a:r>
            <a:r>
              <a:rPr lang="en-US" dirty="0"/>
              <a:t> </a:t>
            </a:r>
            <a:r>
              <a:rPr lang="en-US" dirty="0" err="1"/>
              <a:t>arterije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rjeđe</a:t>
            </a:r>
            <a:r>
              <a:rPr lang="en-US" dirty="0"/>
              <a:t>, </a:t>
            </a:r>
            <a:r>
              <a:rPr lang="en-US" dirty="0" err="1"/>
              <a:t>bilo</a:t>
            </a:r>
            <a:r>
              <a:rPr lang="en-US" dirty="0"/>
              <a:t> a. radialis. </a:t>
            </a:r>
            <a:r>
              <a:rPr lang="en-US" dirty="0" err="1"/>
              <a:t>Normalna</a:t>
            </a:r>
            <a:r>
              <a:rPr lang="en-US" dirty="0"/>
              <a:t> </a:t>
            </a:r>
            <a:r>
              <a:rPr lang="en-US" dirty="0" err="1"/>
              <a:t>frekvencija</a:t>
            </a:r>
            <a:r>
              <a:rPr lang="en-US" dirty="0"/>
              <a:t> </a:t>
            </a:r>
            <a:r>
              <a:rPr lang="en-US" dirty="0" err="1"/>
              <a:t>iznosi</a:t>
            </a:r>
            <a:r>
              <a:rPr lang="en-US" dirty="0"/>
              <a:t> 60 – 100 </a:t>
            </a:r>
            <a:r>
              <a:rPr lang="en-US" dirty="0" err="1"/>
              <a:t>otkucaja</a:t>
            </a:r>
            <a:r>
              <a:rPr lang="en-US" dirty="0"/>
              <a:t> u </a:t>
            </a:r>
            <a:r>
              <a:rPr lang="en-US" dirty="0" err="1"/>
              <a:t>minuti</a:t>
            </a:r>
            <a:r>
              <a:rPr lang="en-US" dirty="0"/>
              <a:t>. Kad </a:t>
            </a:r>
            <a:r>
              <a:rPr lang="en-US" dirty="0" err="1"/>
              <a:t>pacijent</a:t>
            </a:r>
            <a:r>
              <a:rPr lang="en-US" dirty="0"/>
              <a:t> ne </a:t>
            </a:r>
            <a:r>
              <a:rPr lang="en-US" dirty="0" err="1"/>
              <a:t>odgovara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podražaje</a:t>
            </a:r>
            <a:r>
              <a:rPr lang="en-US" dirty="0"/>
              <a:t>, ne </a:t>
            </a:r>
            <a:r>
              <a:rPr lang="en-US" dirty="0" err="1"/>
              <a:t>diše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nema</a:t>
            </a:r>
            <a:r>
              <a:rPr lang="en-US" dirty="0"/>
              <a:t> </a:t>
            </a:r>
            <a:r>
              <a:rPr lang="en-US" dirty="0" err="1"/>
              <a:t>pulsacija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slabe</a:t>
            </a:r>
            <a:r>
              <a:rPr lang="en-US" dirty="0"/>
              <a:t>, </a:t>
            </a:r>
            <a:r>
              <a:rPr lang="en-US" dirty="0" err="1"/>
              <a:t>odmah</a:t>
            </a:r>
            <a:r>
              <a:rPr lang="en-US" dirty="0"/>
              <a:t> </a:t>
            </a:r>
            <a:r>
              <a:rPr lang="en-US" dirty="0" err="1"/>
              <a:t>započinjemo</a:t>
            </a:r>
            <a:r>
              <a:rPr lang="en-US" dirty="0"/>
              <a:t> </a:t>
            </a:r>
            <a:r>
              <a:rPr lang="en-US" dirty="0" err="1"/>
              <a:t>kardiopulmonalnu</a:t>
            </a:r>
            <a:r>
              <a:rPr lang="en-US" dirty="0"/>
              <a:t> </a:t>
            </a:r>
            <a:r>
              <a:rPr lang="en-US" dirty="0" err="1"/>
              <a:t>reanimaciju</a:t>
            </a:r>
            <a:r>
              <a:rPr lang="en-US" dirty="0"/>
              <a:t>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60F980-0BAA-FCCC-0AF7-5CDE1E94C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C32B65-81C6-8237-AE27-DAC054233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994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035A4-0A3F-C87A-516A-717AD56D2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052" y="208722"/>
            <a:ext cx="11340548" cy="5893904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/>
              <a:t>Mnoga</a:t>
            </a:r>
            <a:r>
              <a:rPr lang="en-US" dirty="0"/>
              <a:t> </a:t>
            </a:r>
            <a:r>
              <a:rPr lang="en-US" dirty="0" err="1"/>
              <a:t>deca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akutnog</a:t>
            </a:r>
            <a:r>
              <a:rPr lang="en-US" dirty="0"/>
              <a:t> </a:t>
            </a:r>
            <a:r>
              <a:rPr lang="en-US" dirty="0" err="1"/>
              <a:t>zastoja</a:t>
            </a:r>
            <a:r>
              <a:rPr lang="en-US" dirty="0"/>
              <a:t> </a:t>
            </a:r>
            <a:r>
              <a:rPr lang="en-US" dirty="0" err="1"/>
              <a:t>srca</a:t>
            </a:r>
            <a:r>
              <a:rPr lang="en-US" dirty="0"/>
              <a:t> </a:t>
            </a:r>
            <a:r>
              <a:rPr lang="en-US" dirty="0" err="1"/>
              <a:t>nisu</a:t>
            </a:r>
            <a:r>
              <a:rPr lang="en-US" dirty="0"/>
              <a:t> </a:t>
            </a:r>
            <a:r>
              <a:rPr lang="en-US" dirty="0" err="1"/>
              <a:t>reanimirana</a:t>
            </a:r>
            <a:r>
              <a:rPr lang="en-US" dirty="0"/>
              <a:t> </a:t>
            </a:r>
            <a:r>
              <a:rPr lang="en-US" dirty="0" err="1"/>
              <a:t>zbog</a:t>
            </a:r>
            <a:r>
              <a:rPr lang="en-US" dirty="0"/>
              <a:t> </a:t>
            </a:r>
            <a:r>
              <a:rPr lang="en-US" dirty="0" err="1"/>
              <a:t>straha</a:t>
            </a:r>
            <a:r>
              <a:rPr lang="en-US" dirty="0"/>
              <a:t> </a:t>
            </a:r>
            <a:r>
              <a:rPr lang="en-US" dirty="0" err="1"/>
              <a:t>potencijalnih</a:t>
            </a:r>
            <a:r>
              <a:rPr lang="en-US" dirty="0"/>
              <a:t> </a:t>
            </a:r>
            <a:r>
              <a:rPr lang="en-US" dirty="0" err="1"/>
              <a:t>reanimatora</a:t>
            </a:r>
            <a:r>
              <a:rPr lang="en-US" dirty="0"/>
              <a:t> da </a:t>
            </a:r>
            <a:r>
              <a:rPr lang="en-US" dirty="0" err="1"/>
              <a:t>nisu</a:t>
            </a:r>
            <a:r>
              <a:rPr lang="en-US" dirty="0"/>
              <a:t> </a:t>
            </a:r>
            <a:r>
              <a:rPr lang="en-US" dirty="0" err="1"/>
              <a:t>obučeni</a:t>
            </a:r>
            <a:r>
              <a:rPr lang="en-US" dirty="0"/>
              <a:t> za KPR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dece.Taj</a:t>
            </a:r>
            <a:r>
              <a:rPr lang="en-US" dirty="0"/>
              <a:t> </a:t>
            </a:r>
            <a:r>
              <a:rPr lang="en-US" dirty="0" err="1"/>
              <a:t>strah</a:t>
            </a:r>
            <a:r>
              <a:rPr lang="en-US" dirty="0"/>
              <a:t> je </a:t>
            </a:r>
            <a:r>
              <a:rPr lang="en-US" dirty="0" err="1"/>
              <a:t>nepotreban</a:t>
            </a:r>
            <a:r>
              <a:rPr lang="en-US" dirty="0"/>
              <a:t> </a:t>
            </a:r>
            <a:r>
              <a:rPr lang="en-US" dirty="0" err="1"/>
              <a:t>jer</a:t>
            </a:r>
            <a:r>
              <a:rPr lang="en-US" dirty="0"/>
              <a:t> je </a:t>
            </a:r>
            <a:r>
              <a:rPr lang="en-US" dirty="0" err="1"/>
              <a:t>mnogo</a:t>
            </a:r>
            <a:r>
              <a:rPr lang="en-US" dirty="0"/>
              <a:t> </a:t>
            </a:r>
            <a:r>
              <a:rPr lang="en-US" dirty="0" err="1"/>
              <a:t>bolje</a:t>
            </a:r>
            <a:r>
              <a:rPr lang="en-US" dirty="0"/>
              <a:t> </a:t>
            </a:r>
            <a:r>
              <a:rPr lang="en-US" dirty="0" err="1"/>
              <a:t>primeniti</a:t>
            </a:r>
            <a:r>
              <a:rPr lang="en-US" dirty="0"/>
              <a:t> </a:t>
            </a:r>
            <a:r>
              <a:rPr lang="en-US" dirty="0" err="1"/>
              <a:t>osnovne</a:t>
            </a:r>
            <a:r>
              <a:rPr lang="en-US" dirty="0"/>
              <a:t> mere BLS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odraslih</a:t>
            </a:r>
            <a:r>
              <a:rPr lang="en-US" dirty="0"/>
              <a:t> </a:t>
            </a:r>
            <a:r>
              <a:rPr lang="en-US" dirty="0" err="1"/>
              <a:t>nego</a:t>
            </a:r>
            <a:r>
              <a:rPr lang="en-US" dirty="0"/>
              <a:t> ne </a:t>
            </a:r>
            <a:r>
              <a:rPr lang="en-US" dirty="0" err="1"/>
              <a:t>primeniti</a:t>
            </a:r>
            <a:r>
              <a:rPr lang="en-US" dirty="0"/>
              <a:t> </a:t>
            </a:r>
            <a:r>
              <a:rPr lang="en-US" dirty="0" err="1"/>
              <a:t>ništa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Laici</a:t>
            </a:r>
            <a:r>
              <a:rPr lang="en-US" dirty="0"/>
              <a:t> </a:t>
            </a:r>
            <a:r>
              <a:rPr lang="en-US" dirty="0" err="1"/>
              <a:t>moraju</a:t>
            </a:r>
            <a:r>
              <a:rPr lang="en-US" dirty="0"/>
              <a:t> </a:t>
            </a:r>
            <a:r>
              <a:rPr lang="en-US" dirty="0" err="1"/>
              <a:t>znati</a:t>
            </a:r>
            <a:r>
              <a:rPr lang="en-US" dirty="0"/>
              <a:t> da </a:t>
            </a:r>
            <a:r>
              <a:rPr lang="en-US" dirty="0" err="1"/>
              <a:t>algoritmi</a:t>
            </a:r>
            <a:r>
              <a:rPr lang="en-US" dirty="0"/>
              <a:t> za </a:t>
            </a:r>
            <a:r>
              <a:rPr lang="en-US" dirty="0" err="1"/>
              <a:t>odrasle</a:t>
            </a:r>
            <a:r>
              <a:rPr lang="en-US" dirty="0"/>
              <a:t> </a:t>
            </a:r>
            <a:r>
              <a:rPr lang="en-US" dirty="0" err="1"/>
              <a:t>mogu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primenjeni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dece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ne </a:t>
            </a:r>
            <a:r>
              <a:rPr lang="en-US" dirty="0" err="1"/>
              <a:t>odgovaraju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poziv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ne </a:t>
            </a:r>
            <a:r>
              <a:rPr lang="en-US" dirty="0" err="1"/>
              <a:t>dišu</a:t>
            </a:r>
            <a:r>
              <a:rPr lang="en-US" dirty="0"/>
              <a:t> </a:t>
            </a:r>
            <a:r>
              <a:rPr lang="en-US" dirty="0" err="1"/>
              <a:t>normalno</a:t>
            </a:r>
            <a:r>
              <a:rPr lang="en-US" dirty="0"/>
              <a:t>. Uz </a:t>
            </a:r>
            <a:r>
              <a:rPr lang="en-US" dirty="0" err="1"/>
              <a:t>manje</a:t>
            </a:r>
            <a:r>
              <a:rPr lang="en-US" dirty="0"/>
              <a:t> </a:t>
            </a:r>
            <a:r>
              <a:rPr lang="en-US" dirty="0" err="1"/>
              <a:t>modifikacije</a:t>
            </a:r>
            <a:r>
              <a:rPr lang="en-US" dirty="0"/>
              <a:t> </a:t>
            </a:r>
            <a:r>
              <a:rPr lang="en-US" dirty="0" err="1"/>
              <a:t>deca</a:t>
            </a:r>
            <a:r>
              <a:rPr lang="en-US" dirty="0"/>
              <a:t> </a:t>
            </a:r>
            <a:r>
              <a:rPr lang="en-US" dirty="0" err="1"/>
              <a:t>će</a:t>
            </a:r>
            <a:r>
              <a:rPr lang="en-US" dirty="0"/>
              <a:t> </a:t>
            </a:r>
            <a:r>
              <a:rPr lang="en-US" dirty="0" err="1"/>
              <a:t>uspešno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reanimirana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Definicija</a:t>
            </a:r>
            <a:r>
              <a:rPr lang="en-US" dirty="0"/>
              <a:t> </a:t>
            </a:r>
            <a:r>
              <a:rPr lang="en-US" dirty="0" err="1"/>
              <a:t>akutnog</a:t>
            </a:r>
            <a:r>
              <a:rPr lang="en-US" dirty="0"/>
              <a:t> </a:t>
            </a:r>
            <a:r>
              <a:rPr lang="en-US" dirty="0" err="1"/>
              <a:t>zastoja</a:t>
            </a:r>
            <a:r>
              <a:rPr lang="en-US" dirty="0"/>
              <a:t> </a:t>
            </a:r>
            <a:r>
              <a:rPr lang="en-US" dirty="0" err="1"/>
              <a:t>srca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dece</a:t>
            </a:r>
            <a:br>
              <a:rPr lang="en-US" dirty="0"/>
            </a:br>
            <a:r>
              <a:rPr lang="en-US" dirty="0" err="1"/>
              <a:t>Prekid</a:t>
            </a:r>
            <a:r>
              <a:rPr lang="en-US" dirty="0"/>
              <a:t> </a:t>
            </a:r>
            <a:r>
              <a:rPr lang="en-US" dirty="0" err="1"/>
              <a:t>mehaničke</a:t>
            </a:r>
            <a:r>
              <a:rPr lang="en-US" dirty="0"/>
              <a:t> </a:t>
            </a:r>
            <a:r>
              <a:rPr lang="en-US" dirty="0" err="1"/>
              <a:t>aktivnosti</a:t>
            </a:r>
            <a:r>
              <a:rPr lang="en-US" dirty="0"/>
              <a:t> </a:t>
            </a:r>
            <a:r>
              <a:rPr lang="en-US" dirty="0" err="1"/>
              <a:t>srca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posledičnim</a:t>
            </a:r>
            <a:r>
              <a:rPr lang="en-US" dirty="0"/>
              <a:t> </a:t>
            </a:r>
            <a:r>
              <a:rPr lang="en-US" dirty="0" err="1"/>
              <a:t>prekidom</a:t>
            </a:r>
            <a:r>
              <a:rPr lang="en-US" dirty="0"/>
              <a:t> </a:t>
            </a:r>
            <a:r>
              <a:rPr lang="en-US" dirty="0" err="1"/>
              <a:t>cirkulacije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disanja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frekvencom</a:t>
            </a:r>
            <a:r>
              <a:rPr lang="en-US" dirty="0"/>
              <a:t> </a:t>
            </a:r>
            <a:r>
              <a:rPr lang="en-US" dirty="0" err="1"/>
              <a:t>rada</a:t>
            </a:r>
            <a:r>
              <a:rPr lang="en-US" dirty="0"/>
              <a:t> </a:t>
            </a:r>
            <a:r>
              <a:rPr lang="en-US" dirty="0" err="1"/>
              <a:t>srca</a:t>
            </a:r>
            <a:r>
              <a:rPr lang="en-US" dirty="0"/>
              <a:t> &lt; 60/</a:t>
            </a:r>
            <a:r>
              <a:rPr lang="en-US" dirty="0" err="1"/>
              <a:t>minuti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Uzroci</a:t>
            </a:r>
            <a:r>
              <a:rPr lang="en-US" dirty="0"/>
              <a:t> </a:t>
            </a:r>
            <a:r>
              <a:rPr lang="en-US" dirty="0" err="1"/>
              <a:t>akutnog</a:t>
            </a:r>
            <a:r>
              <a:rPr lang="en-US" dirty="0"/>
              <a:t> </a:t>
            </a:r>
            <a:r>
              <a:rPr lang="en-US" dirty="0" err="1"/>
              <a:t>zastoja</a:t>
            </a:r>
            <a:r>
              <a:rPr lang="en-US" dirty="0"/>
              <a:t> </a:t>
            </a:r>
            <a:r>
              <a:rPr lang="en-US" dirty="0" err="1"/>
              <a:t>srca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dece</a:t>
            </a:r>
            <a:br>
              <a:rPr lang="en-US" dirty="0"/>
            </a:br>
            <a:r>
              <a:rPr lang="en-US" dirty="0"/>
              <a:t>. </a:t>
            </a:r>
            <a:r>
              <a:rPr lang="en-US" dirty="0" err="1"/>
              <a:t>prethodna</a:t>
            </a:r>
            <a:r>
              <a:rPr lang="en-US" dirty="0"/>
              <a:t> </a:t>
            </a:r>
            <a:r>
              <a:rPr lang="en-US" dirty="0" err="1"/>
              <a:t>respiratorna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cirkulatorna</a:t>
            </a:r>
            <a:r>
              <a:rPr lang="en-US" dirty="0"/>
              <a:t> </a:t>
            </a:r>
            <a:r>
              <a:rPr lang="en-US" dirty="0" err="1"/>
              <a:t>slabost</a:t>
            </a:r>
            <a:r>
              <a:rPr lang="en-US" dirty="0"/>
              <a:t>, </a:t>
            </a:r>
            <a:r>
              <a:rPr lang="en-US" dirty="0" err="1"/>
              <a:t>akcidentalna</a:t>
            </a:r>
            <a:r>
              <a:rPr lang="en-US" dirty="0"/>
              <a:t> </a:t>
            </a:r>
            <a:r>
              <a:rPr lang="en-US" dirty="0" err="1"/>
              <a:t>asfiksija</a:t>
            </a:r>
            <a:br>
              <a:rPr lang="en-US" dirty="0"/>
            </a:br>
            <a:r>
              <a:rPr lang="en-US" dirty="0" err="1"/>
              <a:t>Dijagnoza</a:t>
            </a:r>
            <a:r>
              <a:rPr lang="en-US" dirty="0"/>
              <a:t> </a:t>
            </a:r>
            <a:r>
              <a:rPr lang="en-US" dirty="0" err="1"/>
              <a:t>akutnog</a:t>
            </a:r>
            <a:r>
              <a:rPr lang="en-US" dirty="0"/>
              <a:t> </a:t>
            </a:r>
            <a:r>
              <a:rPr lang="en-US" dirty="0" err="1"/>
              <a:t>zastoja</a:t>
            </a:r>
            <a:r>
              <a:rPr lang="en-US" dirty="0"/>
              <a:t> </a:t>
            </a:r>
            <a:r>
              <a:rPr lang="en-US" dirty="0" err="1"/>
              <a:t>srca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dece</a:t>
            </a:r>
            <a:r>
              <a:rPr lang="en-US" dirty="0"/>
              <a:t> - </a:t>
            </a:r>
            <a:r>
              <a:rPr lang="en-US" dirty="0" err="1"/>
              <a:t>znaci</a:t>
            </a:r>
            <a:br>
              <a:rPr lang="en-US" dirty="0"/>
            </a:br>
            <a:r>
              <a:rPr lang="en-US" dirty="0"/>
              <a:t>- ne </a:t>
            </a:r>
            <a:r>
              <a:rPr lang="en-US" dirty="0" err="1"/>
              <a:t>odgovara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bolne</a:t>
            </a:r>
            <a:r>
              <a:rPr lang="en-US" dirty="0"/>
              <a:t> </a:t>
            </a:r>
            <a:r>
              <a:rPr lang="en-US" dirty="0" err="1"/>
              <a:t>draži</a:t>
            </a:r>
            <a:r>
              <a:rPr lang="en-US" dirty="0"/>
              <a:t> (</a:t>
            </a:r>
            <a:r>
              <a:rPr lang="en-US" dirty="0" err="1"/>
              <a:t>koma</a:t>
            </a:r>
            <a:r>
              <a:rPr lang="en-US" dirty="0"/>
              <a:t>, </a:t>
            </a:r>
            <a:r>
              <a:rPr lang="en-US" dirty="0" err="1"/>
              <a:t>gubitak</a:t>
            </a:r>
            <a:r>
              <a:rPr lang="en-US" dirty="0"/>
              <a:t> </a:t>
            </a:r>
            <a:r>
              <a:rPr lang="en-US" dirty="0" err="1"/>
              <a:t>svesti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apneja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teško</a:t>
            </a:r>
            <a:r>
              <a:rPr lang="en-US" dirty="0"/>
              <a:t> </a:t>
            </a:r>
            <a:r>
              <a:rPr lang="en-US" dirty="0" err="1"/>
              <a:t>disanje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odsustvo</a:t>
            </a:r>
            <a:r>
              <a:rPr lang="en-US" dirty="0"/>
              <a:t> </a:t>
            </a:r>
            <a:r>
              <a:rPr lang="en-US" dirty="0" err="1"/>
              <a:t>cirkulacije</a:t>
            </a:r>
            <a:r>
              <a:rPr lang="en-US" dirty="0"/>
              <a:t> (</a:t>
            </a:r>
            <a:r>
              <a:rPr lang="en-US" dirty="0" err="1"/>
              <a:t>odojče</a:t>
            </a:r>
            <a:r>
              <a:rPr lang="en-US" dirty="0"/>
              <a:t> - </a:t>
            </a:r>
            <a:r>
              <a:rPr lang="en-US" dirty="0" err="1"/>
              <a:t>odsustvo</a:t>
            </a:r>
            <a:r>
              <a:rPr lang="en-US" dirty="0"/>
              <a:t> </a:t>
            </a:r>
            <a:r>
              <a:rPr lang="en-US" dirty="0" err="1"/>
              <a:t>pulsa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brahijalnoj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femoralnoj</a:t>
            </a:r>
            <a:r>
              <a:rPr lang="en-US" dirty="0"/>
              <a:t> </a:t>
            </a:r>
            <a:r>
              <a:rPr lang="en-US" dirty="0" err="1"/>
              <a:t>arteriji</a:t>
            </a:r>
            <a:r>
              <a:rPr lang="en-US" dirty="0"/>
              <a:t> a </a:t>
            </a:r>
            <a:r>
              <a:rPr lang="en-US" dirty="0" err="1"/>
              <a:t>deca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karotidnoj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femoralnoj</a:t>
            </a:r>
            <a:r>
              <a:rPr lang="en-US" dirty="0"/>
              <a:t> </a:t>
            </a:r>
            <a:r>
              <a:rPr lang="en-US" dirty="0" err="1"/>
              <a:t>arteriji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bledilo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teška</a:t>
            </a:r>
            <a:r>
              <a:rPr lang="en-US" dirty="0"/>
              <a:t> </a:t>
            </a:r>
            <a:r>
              <a:rPr lang="en-US" dirty="0" err="1"/>
              <a:t>cijanoza</a:t>
            </a:r>
            <a:br>
              <a:rPr lang="en-US" dirty="0"/>
            </a:br>
            <a:r>
              <a:rPr lang="en-US" dirty="0"/>
              <a:t>- u </a:t>
            </a:r>
            <a:r>
              <a:rPr lang="en-US" dirty="0" err="1"/>
              <a:t>slučaju</a:t>
            </a:r>
            <a:r>
              <a:rPr lang="en-US" dirty="0"/>
              <a:t> da reanimator </a:t>
            </a:r>
            <a:r>
              <a:rPr lang="en-US" dirty="0" err="1"/>
              <a:t>nije</a:t>
            </a:r>
            <a:r>
              <a:rPr lang="en-US" dirty="0"/>
              <a:t> </a:t>
            </a:r>
            <a:r>
              <a:rPr lang="en-US" dirty="0" err="1"/>
              <a:t>siguran</a:t>
            </a:r>
            <a:r>
              <a:rPr lang="en-US" dirty="0"/>
              <a:t> u </a:t>
            </a:r>
            <a:r>
              <a:rPr lang="en-US" dirty="0" err="1"/>
              <a:t>palpaciju</a:t>
            </a:r>
            <a:r>
              <a:rPr lang="en-US" dirty="0"/>
              <a:t> </a:t>
            </a:r>
            <a:r>
              <a:rPr lang="en-US" dirty="0" err="1"/>
              <a:t>centralnog</a:t>
            </a:r>
            <a:r>
              <a:rPr lang="en-US" dirty="0"/>
              <a:t> </a:t>
            </a:r>
            <a:r>
              <a:rPr lang="en-US" dirty="0" err="1"/>
              <a:t>pulsa</a:t>
            </a:r>
            <a:r>
              <a:rPr lang="en-US" dirty="0"/>
              <a:t>, KPR </a:t>
            </a:r>
            <a:r>
              <a:rPr lang="en-US" dirty="0" err="1"/>
              <a:t>započinje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osnovu</a:t>
            </a:r>
            <a:r>
              <a:rPr lang="en-US" dirty="0"/>
              <a:t> </a:t>
            </a:r>
            <a:r>
              <a:rPr lang="en-US" dirty="0" err="1"/>
              <a:t>tzv</a:t>
            </a:r>
            <a:r>
              <a:rPr lang="en-US" dirty="0"/>
              <a:t>. „</a:t>
            </a:r>
            <a:r>
              <a:rPr lang="en-US" dirty="0" err="1"/>
              <a:t>znakova</a:t>
            </a:r>
            <a:r>
              <a:rPr lang="en-US" dirty="0"/>
              <a:t> </a:t>
            </a:r>
            <a:r>
              <a:rPr lang="en-US" dirty="0" err="1"/>
              <a:t>života</a:t>
            </a:r>
            <a:r>
              <a:rPr lang="en-US" dirty="0"/>
              <a:t>“ (</a:t>
            </a:r>
            <a:r>
              <a:rPr lang="en-US" dirty="0" err="1"/>
              <a:t>nema</a:t>
            </a:r>
            <a:r>
              <a:rPr lang="en-US" dirty="0"/>
              <a:t> </a:t>
            </a:r>
            <a:r>
              <a:rPr lang="en-US" dirty="0" err="1"/>
              <a:t>pokreta</a:t>
            </a:r>
            <a:r>
              <a:rPr lang="en-US" dirty="0"/>
              <a:t>, </a:t>
            </a:r>
            <a:r>
              <a:rPr lang="en-US" dirty="0" err="1"/>
              <a:t>kašlja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normalnog</a:t>
            </a:r>
            <a:r>
              <a:rPr lang="en-US" dirty="0"/>
              <a:t> </a:t>
            </a:r>
            <a:r>
              <a:rPr lang="en-US" dirty="0" err="1"/>
              <a:t>disanja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KPR - </a:t>
            </a:r>
            <a:r>
              <a:rPr lang="en-US" dirty="0" err="1"/>
              <a:t>Osnovno</a:t>
            </a:r>
            <a:r>
              <a:rPr lang="en-US" dirty="0"/>
              <a:t> </a:t>
            </a:r>
            <a:r>
              <a:rPr lang="en-US" dirty="0" err="1"/>
              <a:t>održavanje</a:t>
            </a:r>
            <a:r>
              <a:rPr lang="en-US" dirty="0"/>
              <a:t> </a:t>
            </a:r>
            <a:r>
              <a:rPr lang="en-US" dirty="0" err="1"/>
              <a:t>života</a:t>
            </a:r>
            <a:r>
              <a:rPr lang="en-US" dirty="0"/>
              <a:t> –BLS.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8AC85-2B90-F328-635D-39C65F990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83314B-24F6-A300-CA2C-F7328F3C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552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8E1F7F-E6AB-16EE-B474-3A68DF8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296" y="457200"/>
            <a:ext cx="10731080" cy="5323577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/>
              <a:t>Razlike</a:t>
            </a:r>
            <a:r>
              <a:rPr lang="en-US" dirty="0"/>
              <a:t> se </a:t>
            </a:r>
            <a:r>
              <a:rPr lang="en-US" dirty="0" err="1"/>
              <a:t>sastoje</a:t>
            </a:r>
            <a:r>
              <a:rPr lang="en-US" dirty="0"/>
              <a:t> u </a:t>
            </a:r>
            <a:r>
              <a:rPr lang="en-US" dirty="0" err="1"/>
              <a:t>sledećem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Prema ILKOR-u </a:t>
            </a:r>
            <a:r>
              <a:rPr lang="en-US" dirty="0" err="1"/>
              <a:t>i</a:t>
            </a:r>
            <a:r>
              <a:rPr lang="en-US" dirty="0"/>
              <a:t> ERC-u </a:t>
            </a:r>
            <a:r>
              <a:rPr lang="en-US" dirty="0" err="1"/>
              <a:t>postavkama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dece</a:t>
            </a:r>
            <a:r>
              <a:rPr lang="en-US" dirty="0"/>
              <a:t> se </a:t>
            </a:r>
            <a:r>
              <a:rPr lang="en-US" dirty="0" err="1"/>
              <a:t>primenjuje</a:t>
            </a:r>
            <a:r>
              <a:rPr lang="en-US" dirty="0"/>
              <a:t> ABC sled </a:t>
            </a:r>
            <a:r>
              <a:rPr lang="en-US" dirty="0" err="1"/>
              <a:t>mera</a:t>
            </a:r>
            <a:r>
              <a:rPr lang="en-US" dirty="0"/>
              <a:t> (</a:t>
            </a:r>
            <a:r>
              <a:rPr lang="en-US" dirty="0" err="1"/>
              <a:t>održavanje</a:t>
            </a:r>
            <a:r>
              <a:rPr lang="en-US" dirty="0"/>
              <a:t> </a:t>
            </a:r>
            <a:r>
              <a:rPr lang="en-US" dirty="0" err="1"/>
              <a:t>prohodnosti</a:t>
            </a:r>
            <a:r>
              <a:rPr lang="en-US" dirty="0"/>
              <a:t> </a:t>
            </a:r>
            <a:r>
              <a:rPr lang="en-US" dirty="0" err="1"/>
              <a:t>vazdušnog</a:t>
            </a:r>
            <a:r>
              <a:rPr lang="en-US" dirty="0"/>
              <a:t> puta, </a:t>
            </a:r>
            <a:r>
              <a:rPr lang="en-US" dirty="0" err="1"/>
              <a:t>veštačko</a:t>
            </a:r>
            <a:r>
              <a:rPr lang="en-US" dirty="0"/>
              <a:t> </a:t>
            </a:r>
            <a:r>
              <a:rPr lang="en-US" dirty="0" err="1"/>
              <a:t>disanje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kompresije</a:t>
            </a:r>
            <a:r>
              <a:rPr lang="en-US" dirty="0"/>
              <a:t> </a:t>
            </a:r>
            <a:r>
              <a:rPr lang="en-US" dirty="0" err="1"/>
              <a:t>grudnog</a:t>
            </a:r>
            <a:r>
              <a:rPr lang="en-US" dirty="0"/>
              <a:t> </a:t>
            </a:r>
            <a:r>
              <a:rPr lang="en-US" dirty="0" err="1"/>
              <a:t>koša</a:t>
            </a:r>
            <a:r>
              <a:rPr lang="en-US" dirty="0"/>
              <a:t> za </a:t>
            </a:r>
            <a:r>
              <a:rPr lang="en-US" dirty="0" err="1"/>
              <a:t>održavanje</a:t>
            </a:r>
            <a:r>
              <a:rPr lang="en-US" dirty="0"/>
              <a:t> </a:t>
            </a:r>
            <a:r>
              <a:rPr lang="en-US" dirty="0" err="1"/>
              <a:t>cirkulacije</a:t>
            </a:r>
            <a:r>
              <a:rPr lang="en-US" dirty="0"/>
              <a:t>) </a:t>
            </a:r>
            <a:r>
              <a:rPr lang="en-US" dirty="0" err="1"/>
              <a:t>dok</a:t>
            </a:r>
            <a:r>
              <a:rPr lang="en-US" dirty="0"/>
              <a:t> se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odraslih</a:t>
            </a:r>
            <a:r>
              <a:rPr lang="en-US" dirty="0"/>
              <a:t> </a:t>
            </a:r>
            <a:r>
              <a:rPr lang="en-US" dirty="0" err="1"/>
              <a:t>primenjuje</a:t>
            </a:r>
            <a:r>
              <a:rPr lang="en-US" dirty="0"/>
              <a:t> CAB sled </a:t>
            </a:r>
            <a:r>
              <a:rPr lang="en-US" dirty="0" err="1"/>
              <a:t>mera</a:t>
            </a:r>
            <a:r>
              <a:rPr lang="en-US" dirty="0"/>
              <a:t> (</a:t>
            </a:r>
            <a:r>
              <a:rPr lang="en-US" dirty="0" err="1"/>
              <a:t>kompresije</a:t>
            </a:r>
            <a:r>
              <a:rPr lang="en-US" dirty="0"/>
              <a:t> za </a:t>
            </a:r>
            <a:r>
              <a:rPr lang="en-US" dirty="0" err="1"/>
              <a:t>cirkulaciju</a:t>
            </a:r>
            <a:r>
              <a:rPr lang="en-US" dirty="0"/>
              <a:t>, </a:t>
            </a:r>
            <a:r>
              <a:rPr lang="en-US" dirty="0" err="1"/>
              <a:t>održavanje</a:t>
            </a:r>
            <a:r>
              <a:rPr lang="en-US" dirty="0"/>
              <a:t> </a:t>
            </a:r>
            <a:r>
              <a:rPr lang="en-US" dirty="0" err="1"/>
              <a:t>vazdušnog</a:t>
            </a:r>
            <a:r>
              <a:rPr lang="en-US" dirty="0"/>
              <a:t> puta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veštačko</a:t>
            </a:r>
            <a:r>
              <a:rPr lang="en-US" dirty="0"/>
              <a:t> </a:t>
            </a:r>
            <a:r>
              <a:rPr lang="en-US" dirty="0" err="1"/>
              <a:t>disanje</a:t>
            </a:r>
            <a:r>
              <a:rPr lang="en-US" dirty="0"/>
              <a:t>).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otvaranje</a:t>
            </a:r>
            <a:r>
              <a:rPr lang="en-US" dirty="0"/>
              <a:t> </a:t>
            </a:r>
            <a:r>
              <a:rPr lang="en-US" dirty="0" err="1"/>
              <a:t>vazdušnog</a:t>
            </a:r>
            <a:r>
              <a:rPr lang="en-US" dirty="0"/>
              <a:t> puta </a:t>
            </a:r>
            <a:r>
              <a:rPr lang="en-US" dirty="0" err="1"/>
              <a:t>zahvatom</a:t>
            </a:r>
            <a:r>
              <a:rPr lang="en-US" dirty="0"/>
              <a:t> </a:t>
            </a:r>
            <a:r>
              <a:rPr lang="en-US" dirty="0" err="1"/>
              <a:t>lagano</a:t>
            </a:r>
            <a:r>
              <a:rPr lang="en-US" dirty="0"/>
              <a:t> </a:t>
            </a:r>
            <a:r>
              <a:rPr lang="en-US" dirty="0" err="1"/>
              <a:t>zabacivanje</a:t>
            </a:r>
            <a:r>
              <a:rPr lang="en-US" dirty="0"/>
              <a:t> </a:t>
            </a:r>
            <a:r>
              <a:rPr lang="en-US" dirty="0" err="1"/>
              <a:t>glave</a:t>
            </a:r>
            <a:r>
              <a:rPr lang="en-US" dirty="0"/>
              <a:t> u </a:t>
            </a:r>
            <a:r>
              <a:rPr lang="en-US" dirty="0" err="1"/>
              <a:t>nazad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podizanje</a:t>
            </a:r>
            <a:r>
              <a:rPr lang="en-US" dirty="0"/>
              <a:t> </a:t>
            </a:r>
            <a:r>
              <a:rPr lang="en-US" dirty="0" err="1"/>
              <a:t>brade</a:t>
            </a:r>
            <a:r>
              <a:rPr lang="en-US" dirty="0"/>
              <a:t> </a:t>
            </a:r>
            <a:r>
              <a:rPr lang="en-US" dirty="0" err="1"/>
              <a:t>vrhovima</a:t>
            </a:r>
            <a:r>
              <a:rPr lang="en-US" dirty="0"/>
              <a:t> </a:t>
            </a:r>
            <a:r>
              <a:rPr lang="en-US" dirty="0" err="1"/>
              <a:t>dva</a:t>
            </a:r>
            <a:r>
              <a:rPr lang="en-US" dirty="0"/>
              <a:t> </a:t>
            </a:r>
            <a:r>
              <a:rPr lang="en-US" dirty="0" err="1"/>
              <a:t>prsta</a:t>
            </a:r>
            <a:r>
              <a:rPr lang="en-US" dirty="0"/>
              <a:t> </a:t>
            </a:r>
            <a:r>
              <a:rPr lang="en-US" dirty="0" err="1"/>
              <a:t>ali</a:t>
            </a:r>
            <a:r>
              <a:rPr lang="en-US" dirty="0"/>
              <a:t> bez </a:t>
            </a:r>
            <a:r>
              <a:rPr lang="en-US" dirty="0" err="1"/>
              <a:t>pritiska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meka</a:t>
            </a:r>
            <a:r>
              <a:rPr lang="en-US" dirty="0"/>
              <a:t> </a:t>
            </a:r>
            <a:r>
              <a:rPr lang="en-US" dirty="0" err="1"/>
              <a:t>tkiva</a:t>
            </a:r>
            <a:r>
              <a:rPr lang="en-US" dirty="0"/>
              <a:t> </a:t>
            </a:r>
            <a:r>
              <a:rPr lang="en-US" dirty="0" err="1"/>
              <a:t>zbog</a:t>
            </a:r>
            <a:r>
              <a:rPr lang="en-US" dirty="0"/>
              <a:t> </a:t>
            </a:r>
            <a:r>
              <a:rPr lang="en-US" dirty="0" err="1"/>
              <a:t>mogućnosti</a:t>
            </a:r>
            <a:r>
              <a:rPr lang="en-US" dirty="0"/>
              <a:t> </a:t>
            </a:r>
            <a:r>
              <a:rPr lang="en-US" dirty="0" err="1"/>
              <a:t>naknadne</a:t>
            </a:r>
            <a:r>
              <a:rPr lang="en-US" dirty="0"/>
              <a:t> </a:t>
            </a:r>
            <a:r>
              <a:rPr lang="en-US" dirty="0" err="1"/>
              <a:t>obstrukcije</a:t>
            </a:r>
            <a:r>
              <a:rPr lang="en-US" dirty="0"/>
              <a:t> </a:t>
            </a:r>
            <a:r>
              <a:rPr lang="en-US" dirty="0" err="1"/>
              <a:t>vazdušnog</a:t>
            </a:r>
            <a:r>
              <a:rPr lang="en-US" dirty="0"/>
              <a:t> puta.</a:t>
            </a:r>
            <a:br>
              <a:rPr lang="en-US" dirty="0"/>
            </a:br>
            <a:r>
              <a:rPr lang="en-US" dirty="0"/>
              <a:t>- 5 </a:t>
            </a:r>
            <a:r>
              <a:rPr lang="en-US" dirty="0" err="1"/>
              <a:t>početnih</a:t>
            </a:r>
            <a:r>
              <a:rPr lang="en-US" dirty="0"/>
              <a:t> </a:t>
            </a:r>
            <a:r>
              <a:rPr lang="en-US" dirty="0" err="1"/>
              <a:t>veštačkih</a:t>
            </a:r>
            <a:r>
              <a:rPr lang="en-US" dirty="0"/>
              <a:t> </a:t>
            </a:r>
            <a:r>
              <a:rPr lang="en-US" dirty="0" err="1"/>
              <a:t>disanja</a:t>
            </a:r>
            <a:r>
              <a:rPr lang="en-US" dirty="0"/>
              <a:t> pre </a:t>
            </a:r>
            <a:r>
              <a:rPr lang="en-US" dirty="0" err="1"/>
              <a:t>započinjanja</a:t>
            </a:r>
            <a:r>
              <a:rPr lang="en-US" dirty="0"/>
              <a:t> </a:t>
            </a:r>
            <a:r>
              <a:rPr lang="en-US" dirty="0" err="1"/>
              <a:t>kompresija</a:t>
            </a:r>
            <a:r>
              <a:rPr lang="en-US" dirty="0"/>
              <a:t> </a:t>
            </a:r>
            <a:r>
              <a:rPr lang="en-US" dirty="0" err="1"/>
              <a:t>grudnog</a:t>
            </a:r>
            <a:r>
              <a:rPr lang="en-US" dirty="0"/>
              <a:t> </a:t>
            </a:r>
            <a:r>
              <a:rPr lang="en-US" dirty="0" err="1"/>
              <a:t>koša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metoda</a:t>
            </a:r>
            <a:r>
              <a:rPr lang="en-US" dirty="0"/>
              <a:t> – </a:t>
            </a:r>
            <a:r>
              <a:rPr lang="en-US" dirty="0" err="1"/>
              <a:t>usta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usta</a:t>
            </a:r>
            <a:r>
              <a:rPr lang="en-US" dirty="0"/>
              <a:t>, </a:t>
            </a:r>
            <a:r>
              <a:rPr lang="en-US" dirty="0" err="1"/>
              <a:t>nos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usta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usta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nos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trajanje</a:t>
            </a:r>
            <a:r>
              <a:rPr lang="en-US" dirty="0"/>
              <a:t> </a:t>
            </a:r>
            <a:r>
              <a:rPr lang="en-US" dirty="0" err="1"/>
              <a:t>udaha</a:t>
            </a:r>
            <a:r>
              <a:rPr lang="en-US" dirty="0"/>
              <a:t> 1 </a:t>
            </a:r>
            <a:r>
              <a:rPr lang="en-US" dirty="0" err="1"/>
              <a:t>sekunda</a:t>
            </a:r>
            <a:br>
              <a:rPr lang="en-US" dirty="0"/>
            </a:br>
            <a:r>
              <a:rPr lang="en-US" dirty="0"/>
              <a:t>- KPR 1 </a:t>
            </a:r>
            <a:r>
              <a:rPr lang="en-US" dirty="0" err="1"/>
              <a:t>minut</a:t>
            </a:r>
            <a:r>
              <a:rPr lang="en-US" dirty="0"/>
              <a:t> ,</a:t>
            </a:r>
            <a:r>
              <a:rPr lang="en-US" dirty="0" err="1"/>
              <a:t>odprilike</a:t>
            </a:r>
            <a:r>
              <a:rPr lang="en-US" dirty="0"/>
              <a:t> 5 </a:t>
            </a:r>
            <a:r>
              <a:rPr lang="en-US" dirty="0" err="1"/>
              <a:t>ciklusa</a:t>
            </a:r>
            <a:r>
              <a:rPr lang="en-US" dirty="0"/>
              <a:t>, pre </a:t>
            </a:r>
            <a:r>
              <a:rPr lang="en-US" dirty="0" err="1"/>
              <a:t>nego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reanimator ode po </a:t>
            </a:r>
            <a:r>
              <a:rPr lang="en-US" dirty="0" err="1"/>
              <a:t>pomoć</a:t>
            </a:r>
            <a:r>
              <a:rPr lang="en-US" dirty="0"/>
              <a:t> </a:t>
            </a:r>
            <a:r>
              <a:rPr lang="en-US" dirty="0" err="1"/>
              <a:t>ukoliko</a:t>
            </a:r>
            <a:r>
              <a:rPr lang="en-US" dirty="0"/>
              <a:t> je </a:t>
            </a:r>
            <a:r>
              <a:rPr lang="en-US" dirty="0" err="1"/>
              <a:t>sam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minimiziranje</a:t>
            </a:r>
            <a:r>
              <a:rPr lang="en-US" dirty="0"/>
              <a:t> </a:t>
            </a:r>
            <a:r>
              <a:rPr lang="en-US" dirty="0" err="1"/>
              <a:t>prekida</a:t>
            </a:r>
            <a:r>
              <a:rPr lang="en-US" dirty="0"/>
              <a:t> KPR </a:t>
            </a:r>
            <a:r>
              <a:rPr lang="en-US" dirty="0" err="1"/>
              <a:t>može</a:t>
            </a:r>
            <a:r>
              <a:rPr lang="en-US" dirty="0"/>
              <a:t> se </a:t>
            </a:r>
            <a:r>
              <a:rPr lang="en-US" dirty="0" err="1"/>
              <a:t>postići</a:t>
            </a:r>
            <a:r>
              <a:rPr lang="en-US" dirty="0"/>
              <a:t> </a:t>
            </a:r>
            <a:r>
              <a:rPr lang="en-US" dirty="0" err="1"/>
              <a:t>nošenjem</a:t>
            </a:r>
            <a:r>
              <a:rPr lang="en-US" dirty="0"/>
              <a:t> </a:t>
            </a:r>
            <a:r>
              <a:rPr lang="en-US" dirty="0" err="1"/>
              <a:t>odojčeta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malog</a:t>
            </a:r>
            <a:r>
              <a:rPr lang="en-US" dirty="0"/>
              <a:t> </a:t>
            </a:r>
            <a:r>
              <a:rPr lang="en-US" dirty="0" err="1"/>
              <a:t>deteta</a:t>
            </a:r>
            <a:r>
              <a:rPr lang="en-US" dirty="0"/>
              <a:t> do </a:t>
            </a:r>
            <a:r>
              <a:rPr lang="en-US" dirty="0" err="1"/>
              <a:t>mesta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koga</a:t>
            </a:r>
            <a:r>
              <a:rPr lang="en-US" dirty="0"/>
              <a:t> se </a:t>
            </a:r>
            <a:r>
              <a:rPr lang="en-US" dirty="0" err="1"/>
              <a:t>traži</a:t>
            </a:r>
            <a:r>
              <a:rPr lang="en-US" dirty="0"/>
              <a:t> </a:t>
            </a:r>
            <a:r>
              <a:rPr lang="en-US" dirty="0" err="1"/>
              <a:t>pomoć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kompresija</a:t>
            </a:r>
            <a:r>
              <a:rPr lang="en-US" dirty="0"/>
              <a:t> </a:t>
            </a:r>
            <a:r>
              <a:rPr lang="en-US" dirty="0" err="1"/>
              <a:t>grudnog</a:t>
            </a:r>
            <a:r>
              <a:rPr lang="en-US" dirty="0"/>
              <a:t> </a:t>
            </a:r>
            <a:r>
              <a:rPr lang="en-US" dirty="0" err="1"/>
              <a:t>koša</a:t>
            </a:r>
            <a:r>
              <a:rPr lang="en-US" dirty="0"/>
              <a:t>-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donjoj</a:t>
            </a:r>
            <a:r>
              <a:rPr lang="en-US" dirty="0"/>
              <a:t> </a:t>
            </a:r>
            <a:r>
              <a:rPr lang="en-US" dirty="0" err="1"/>
              <a:t>trećini</a:t>
            </a:r>
            <a:r>
              <a:rPr lang="en-US" dirty="0"/>
              <a:t> </a:t>
            </a:r>
            <a:r>
              <a:rPr lang="en-US" dirty="0" err="1"/>
              <a:t>grudne</a:t>
            </a:r>
            <a:r>
              <a:rPr lang="en-US" dirty="0"/>
              <a:t> </a:t>
            </a:r>
            <a:r>
              <a:rPr lang="en-US" dirty="0" err="1"/>
              <a:t>kosti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do 1/3 </a:t>
            </a:r>
            <a:r>
              <a:rPr lang="en-US" dirty="0" err="1"/>
              <a:t>anteriorno-posteriornog</a:t>
            </a:r>
            <a:r>
              <a:rPr lang="en-US" dirty="0"/>
              <a:t> </a:t>
            </a:r>
            <a:r>
              <a:rPr lang="en-US" dirty="0" err="1"/>
              <a:t>dijametra</a:t>
            </a:r>
            <a:r>
              <a:rPr lang="en-US" dirty="0"/>
              <a:t> </a:t>
            </a:r>
            <a:r>
              <a:rPr lang="en-US" dirty="0" err="1"/>
              <a:t>grudnog</a:t>
            </a:r>
            <a:r>
              <a:rPr lang="en-US" dirty="0"/>
              <a:t> </a:t>
            </a:r>
            <a:r>
              <a:rPr lang="en-US" dirty="0" err="1"/>
              <a:t>koša</a:t>
            </a:r>
            <a:r>
              <a:rPr lang="en-US" dirty="0"/>
              <a:t> (4 cm za </a:t>
            </a:r>
            <a:r>
              <a:rPr lang="en-US" dirty="0" err="1"/>
              <a:t>odojče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5 cm za </a:t>
            </a:r>
            <a:r>
              <a:rPr lang="en-US" dirty="0" err="1"/>
              <a:t>decu</a:t>
            </a:r>
            <a:r>
              <a:rPr lang="en-US" dirty="0"/>
              <a:t> </a:t>
            </a:r>
            <a:r>
              <a:rPr lang="en-US" dirty="0" err="1"/>
              <a:t>stariju</a:t>
            </a:r>
            <a:r>
              <a:rPr lang="en-US" dirty="0"/>
              <a:t> od </a:t>
            </a:r>
            <a:r>
              <a:rPr lang="en-US" dirty="0" err="1"/>
              <a:t>jedne</a:t>
            </a:r>
            <a:r>
              <a:rPr lang="en-US" dirty="0"/>
              <a:t> </a:t>
            </a:r>
            <a:r>
              <a:rPr lang="en-US" dirty="0" err="1"/>
              <a:t>godine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upotreba</a:t>
            </a:r>
            <a:r>
              <a:rPr lang="en-US" dirty="0"/>
              <a:t> </a:t>
            </a:r>
            <a:r>
              <a:rPr lang="en-US" dirty="0" err="1"/>
              <a:t>vrhova</a:t>
            </a:r>
            <a:r>
              <a:rPr lang="en-US" dirty="0"/>
              <a:t> 2 </a:t>
            </a:r>
            <a:r>
              <a:rPr lang="en-US" dirty="0" err="1"/>
              <a:t>prsta</a:t>
            </a:r>
            <a:r>
              <a:rPr lang="en-US" dirty="0"/>
              <a:t> za </a:t>
            </a:r>
            <a:r>
              <a:rPr lang="en-US" dirty="0" err="1"/>
              <a:t>pritisak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grudn</a:t>
            </a:r>
            <a:r>
              <a:rPr lang="en-US" dirty="0"/>
              <a:t> </a:t>
            </a:r>
            <a:r>
              <a:rPr lang="en-US" dirty="0" err="1"/>
              <a:t>koš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odojčeta</a:t>
            </a:r>
            <a:r>
              <a:rPr lang="en-US" dirty="0"/>
              <a:t> do </a:t>
            </a:r>
            <a:r>
              <a:rPr lang="en-US" dirty="0" err="1"/>
              <a:t>jedne</a:t>
            </a:r>
            <a:r>
              <a:rPr lang="en-US" dirty="0"/>
              <a:t> </a:t>
            </a:r>
            <a:r>
              <a:rPr lang="en-US" dirty="0" err="1"/>
              <a:t>godine</a:t>
            </a:r>
            <a:r>
              <a:rPr lang="en-US" dirty="0"/>
              <a:t> - </a:t>
            </a:r>
            <a:r>
              <a:rPr lang="en-US" dirty="0" err="1"/>
              <a:t>upotreba</a:t>
            </a:r>
            <a:r>
              <a:rPr lang="en-US" dirty="0"/>
              <a:t> 1 </a:t>
            </a:r>
            <a:r>
              <a:rPr lang="en-US" dirty="0" err="1"/>
              <a:t>ili</a:t>
            </a:r>
            <a:r>
              <a:rPr lang="en-US" dirty="0"/>
              <a:t> 2 </a:t>
            </a:r>
            <a:r>
              <a:rPr lang="en-US" dirty="0" err="1"/>
              <a:t>šake</a:t>
            </a:r>
            <a:r>
              <a:rPr lang="en-US" dirty="0"/>
              <a:t> za </a:t>
            </a:r>
            <a:r>
              <a:rPr lang="en-US" dirty="0" err="1"/>
              <a:t>decu</a:t>
            </a:r>
            <a:r>
              <a:rPr lang="en-US" dirty="0"/>
              <a:t> </a:t>
            </a:r>
            <a:r>
              <a:rPr lang="en-US" dirty="0" err="1"/>
              <a:t>stariju</a:t>
            </a:r>
            <a:r>
              <a:rPr lang="en-US" dirty="0"/>
              <a:t> od </a:t>
            </a:r>
            <a:r>
              <a:rPr lang="en-US" dirty="0" err="1"/>
              <a:t>jedne</a:t>
            </a:r>
            <a:r>
              <a:rPr lang="en-US" dirty="0"/>
              <a:t> </a:t>
            </a:r>
            <a:r>
              <a:rPr lang="en-US" dirty="0" err="1"/>
              <a:t>godine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jedan</a:t>
            </a:r>
            <a:r>
              <a:rPr lang="en-US" dirty="0"/>
              <a:t> reanimator 30 : 2 </a:t>
            </a:r>
            <a:r>
              <a:rPr lang="en-US" dirty="0" err="1"/>
              <a:t>odnos</a:t>
            </a:r>
            <a:r>
              <a:rPr lang="en-US" dirty="0"/>
              <a:t> </a:t>
            </a:r>
            <a:r>
              <a:rPr lang="en-US" dirty="0" err="1"/>
              <a:t>kompresija</a:t>
            </a:r>
            <a:r>
              <a:rPr lang="en-US" dirty="0"/>
              <a:t> </a:t>
            </a:r>
            <a:r>
              <a:rPr lang="en-US" dirty="0" err="1"/>
              <a:t>grudnog</a:t>
            </a:r>
            <a:r>
              <a:rPr lang="en-US" dirty="0"/>
              <a:t> </a:t>
            </a:r>
            <a:r>
              <a:rPr lang="en-US" dirty="0" err="1"/>
              <a:t>koša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veštačkog</a:t>
            </a:r>
            <a:r>
              <a:rPr lang="en-US" dirty="0"/>
              <a:t> </a:t>
            </a:r>
            <a:r>
              <a:rPr lang="en-US" dirty="0" err="1"/>
              <a:t>disanja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više</a:t>
            </a:r>
            <a:r>
              <a:rPr lang="en-US" dirty="0"/>
              <a:t> </a:t>
            </a:r>
            <a:r>
              <a:rPr lang="en-US" dirty="0" err="1"/>
              <a:t>reanimatora</a:t>
            </a:r>
            <a:r>
              <a:rPr lang="en-US" dirty="0"/>
              <a:t> 15 : 2 </a:t>
            </a:r>
            <a:r>
              <a:rPr lang="en-US" dirty="0" err="1"/>
              <a:t>odnos</a:t>
            </a:r>
            <a:r>
              <a:rPr lang="en-US" dirty="0"/>
              <a:t> </a:t>
            </a:r>
            <a:r>
              <a:rPr lang="en-US" dirty="0" err="1"/>
              <a:t>kompresija</a:t>
            </a:r>
            <a:r>
              <a:rPr lang="en-US" dirty="0"/>
              <a:t> </a:t>
            </a:r>
            <a:r>
              <a:rPr lang="en-US" dirty="0" err="1"/>
              <a:t>grudnog</a:t>
            </a:r>
            <a:r>
              <a:rPr lang="en-US" dirty="0"/>
              <a:t> </a:t>
            </a:r>
            <a:r>
              <a:rPr lang="en-US" dirty="0" err="1"/>
              <a:t>koša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veštačkog</a:t>
            </a:r>
            <a:r>
              <a:rPr lang="en-US" dirty="0"/>
              <a:t> </a:t>
            </a:r>
            <a:r>
              <a:rPr lang="en-US" dirty="0" err="1"/>
              <a:t>disanja</a:t>
            </a:r>
            <a:r>
              <a:rPr lang="en-US" dirty="0"/>
              <a:t> </a:t>
            </a:r>
            <a:r>
              <a:rPr lang="en-US" dirty="0" err="1"/>
              <a:t>uz</a:t>
            </a:r>
            <a:r>
              <a:rPr lang="en-US" dirty="0"/>
              <a:t> </a:t>
            </a:r>
            <a:r>
              <a:rPr lang="en-US" dirty="0" err="1"/>
              <a:t>cikličnu</a:t>
            </a:r>
            <a:r>
              <a:rPr lang="en-US" dirty="0"/>
              <a:t> </a:t>
            </a:r>
            <a:r>
              <a:rPr lang="en-US" dirty="0" err="1"/>
              <a:t>promenu</a:t>
            </a:r>
            <a:r>
              <a:rPr lang="en-US" dirty="0"/>
              <a:t> </a:t>
            </a:r>
            <a:r>
              <a:rPr lang="en-US" dirty="0" err="1"/>
              <a:t>reanimatora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kompresije</a:t>
            </a:r>
            <a:r>
              <a:rPr lang="en-US" dirty="0"/>
              <a:t> </a:t>
            </a:r>
            <a:r>
              <a:rPr lang="en-US" dirty="0" err="1"/>
              <a:t>grudnog</a:t>
            </a:r>
            <a:r>
              <a:rPr lang="en-US" dirty="0"/>
              <a:t> </a:t>
            </a:r>
            <a:r>
              <a:rPr lang="en-US" dirty="0" err="1"/>
              <a:t>koša</a:t>
            </a:r>
            <a:r>
              <a:rPr lang="en-US" dirty="0"/>
              <a:t> </a:t>
            </a:r>
            <a:r>
              <a:rPr lang="en-US" dirty="0" err="1"/>
              <a:t>treba</a:t>
            </a:r>
            <a:r>
              <a:rPr lang="en-US" dirty="0"/>
              <a:t> da </a:t>
            </a:r>
            <a:r>
              <a:rPr lang="en-US" dirty="0" err="1"/>
              <a:t>budu</a:t>
            </a:r>
            <a:r>
              <a:rPr lang="en-US" dirty="0"/>
              <a:t> </a:t>
            </a:r>
            <a:r>
              <a:rPr lang="en-US" dirty="0" err="1"/>
              <a:t>izvedene</a:t>
            </a:r>
            <a:r>
              <a:rPr lang="en-US" dirty="0"/>
              <a:t> 100 – 120/</a:t>
            </a:r>
            <a:r>
              <a:rPr lang="en-US" dirty="0" err="1"/>
              <a:t>minuti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automatski</a:t>
            </a:r>
            <a:r>
              <a:rPr lang="en-US" dirty="0"/>
              <a:t> </a:t>
            </a:r>
            <a:r>
              <a:rPr lang="en-US" dirty="0" err="1"/>
              <a:t>spoljni</a:t>
            </a:r>
            <a:r>
              <a:rPr lang="en-US" dirty="0"/>
              <a:t> </a:t>
            </a:r>
            <a:r>
              <a:rPr lang="en-US" dirty="0" err="1"/>
              <a:t>defibrilator</a:t>
            </a:r>
            <a:r>
              <a:rPr lang="en-US" dirty="0"/>
              <a:t> – </a:t>
            </a:r>
            <a:r>
              <a:rPr lang="en-US" dirty="0" err="1"/>
              <a:t>kontinuirani</a:t>
            </a:r>
            <a:r>
              <a:rPr lang="en-US" dirty="0"/>
              <a:t> KPR </a:t>
            </a:r>
            <a:r>
              <a:rPr lang="en-US" dirty="0" err="1"/>
              <a:t>dok</a:t>
            </a:r>
            <a:r>
              <a:rPr lang="en-US" dirty="0"/>
              <a:t> ne </a:t>
            </a:r>
            <a:r>
              <a:rPr lang="en-US" dirty="0" err="1"/>
              <a:t>stigne</a:t>
            </a:r>
            <a:r>
              <a:rPr lang="en-US" dirty="0"/>
              <a:t> ASD. Po </a:t>
            </a:r>
            <a:r>
              <a:rPr lang="en-US" dirty="0" err="1"/>
              <a:t>donošenju</a:t>
            </a:r>
            <a:r>
              <a:rPr lang="en-US" dirty="0"/>
              <a:t> ASD </a:t>
            </a:r>
            <a:r>
              <a:rPr lang="en-US" dirty="0" err="1"/>
              <a:t>postaviti</a:t>
            </a:r>
            <a:r>
              <a:rPr lang="en-US" dirty="0"/>
              <a:t> </a:t>
            </a:r>
            <a:r>
              <a:rPr lang="en-US" dirty="0" err="1"/>
              <a:t>elektrode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pratiti</a:t>
            </a:r>
            <a:r>
              <a:rPr lang="en-US" dirty="0"/>
              <a:t> </a:t>
            </a:r>
            <a:r>
              <a:rPr lang="en-US" dirty="0" err="1"/>
              <a:t>instrukcije.Za</a:t>
            </a:r>
            <a:r>
              <a:rPr lang="en-US" dirty="0"/>
              <a:t> 1 – 8 </a:t>
            </a:r>
            <a:r>
              <a:rPr lang="en-US" dirty="0" err="1"/>
              <a:t>godina</a:t>
            </a:r>
            <a:r>
              <a:rPr lang="en-US" dirty="0"/>
              <a:t> </a:t>
            </a:r>
            <a:r>
              <a:rPr lang="en-US" dirty="0" err="1"/>
              <a:t>staru</a:t>
            </a:r>
            <a:r>
              <a:rPr lang="en-US" dirty="0"/>
              <a:t> </a:t>
            </a:r>
            <a:r>
              <a:rPr lang="en-US" dirty="0" err="1"/>
              <a:t>decu</a:t>
            </a:r>
            <a:r>
              <a:rPr lang="en-US" dirty="0"/>
              <a:t> </a:t>
            </a:r>
            <a:r>
              <a:rPr lang="en-US" dirty="0" err="1"/>
              <a:t>koristiti</a:t>
            </a:r>
            <a:r>
              <a:rPr lang="en-US" dirty="0"/>
              <a:t> </a:t>
            </a:r>
            <a:r>
              <a:rPr lang="en-US" dirty="0" err="1"/>
              <a:t>podešene</a:t>
            </a:r>
            <a:r>
              <a:rPr lang="en-US" dirty="0"/>
              <a:t> </a:t>
            </a:r>
            <a:r>
              <a:rPr lang="en-US" dirty="0" err="1"/>
              <a:t>elektrode</a:t>
            </a:r>
            <a:r>
              <a:rPr lang="en-US" dirty="0"/>
              <a:t> za </a:t>
            </a:r>
            <a:r>
              <a:rPr lang="en-US" dirty="0" err="1"/>
              <a:t>decu</a:t>
            </a:r>
            <a:r>
              <a:rPr lang="en-US" dirty="0"/>
              <a:t> </a:t>
            </a:r>
            <a:r>
              <a:rPr lang="en-US" dirty="0" err="1"/>
              <a:t>ukoliko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raspolaganju</a:t>
            </a:r>
            <a:r>
              <a:rPr lang="en-US" dirty="0"/>
              <a:t> a za </a:t>
            </a:r>
            <a:r>
              <a:rPr lang="en-US" dirty="0" err="1"/>
              <a:t>stariju</a:t>
            </a:r>
            <a:r>
              <a:rPr lang="en-US" dirty="0"/>
              <a:t> </a:t>
            </a:r>
            <a:r>
              <a:rPr lang="en-US" dirty="0" err="1"/>
              <a:t>odgovaraju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elektrode</a:t>
            </a:r>
            <a:r>
              <a:rPr lang="en-US" dirty="0"/>
              <a:t> za </a:t>
            </a:r>
            <a:r>
              <a:rPr lang="en-US" dirty="0" err="1"/>
              <a:t>odrasle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B735FA-ACB3-B082-554F-9AEECA54A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6342C-8B1A-684D-99E1-340356779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6166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595D6E-A178-8190-FE33-26234786D4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KPR – </a:t>
            </a:r>
            <a:r>
              <a:rPr lang="en-US" dirty="0" err="1"/>
              <a:t>Viša</a:t>
            </a:r>
            <a:r>
              <a:rPr lang="en-US" dirty="0"/>
              <a:t> </a:t>
            </a:r>
            <a:r>
              <a:rPr lang="en-US" dirty="0" err="1"/>
              <a:t>životna</a:t>
            </a:r>
            <a:r>
              <a:rPr lang="en-US" dirty="0"/>
              <a:t> </a:t>
            </a:r>
            <a:r>
              <a:rPr lang="en-US" dirty="0" err="1"/>
              <a:t>podrška</a:t>
            </a:r>
            <a:r>
              <a:rPr lang="en-US" dirty="0"/>
              <a:t> – ALS</a:t>
            </a:r>
            <a:br>
              <a:rPr lang="en-US" dirty="0"/>
            </a:br>
            <a:r>
              <a:rPr lang="en-US" dirty="0" err="1"/>
              <a:t>Obezbeđenje</a:t>
            </a:r>
            <a:r>
              <a:rPr lang="en-US" dirty="0"/>
              <a:t> </a:t>
            </a:r>
            <a:r>
              <a:rPr lang="en-US" dirty="0" err="1"/>
              <a:t>vazdušnog</a:t>
            </a:r>
            <a:r>
              <a:rPr lang="en-US" dirty="0"/>
              <a:t> puta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ventilacije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opremom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orofaringealni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nazofaringealni</a:t>
            </a:r>
            <a:r>
              <a:rPr lang="en-US" dirty="0"/>
              <a:t> </a:t>
            </a:r>
            <a:r>
              <a:rPr lang="en-US" dirty="0" err="1"/>
              <a:t>tubus</a:t>
            </a:r>
            <a:r>
              <a:rPr lang="en-US" dirty="0"/>
              <a:t>, </a:t>
            </a:r>
            <a:r>
              <a:rPr lang="en-US" dirty="0" err="1"/>
              <a:t>trahealna</a:t>
            </a:r>
            <a:r>
              <a:rPr lang="en-US" dirty="0"/>
              <a:t> </a:t>
            </a:r>
            <a:r>
              <a:rPr lang="en-US" dirty="0" err="1"/>
              <a:t>intubacija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danas</a:t>
            </a:r>
            <a:r>
              <a:rPr lang="en-US" dirty="0"/>
              <a:t> </a:t>
            </a:r>
            <a:r>
              <a:rPr lang="en-US" dirty="0" err="1"/>
              <a:t>nema</a:t>
            </a:r>
            <a:r>
              <a:rPr lang="en-US" dirty="0"/>
              <a:t> </a:t>
            </a:r>
            <a:r>
              <a:rPr lang="en-US" dirty="0" err="1"/>
              <a:t>osnovnih</a:t>
            </a:r>
            <a:r>
              <a:rPr lang="en-US" dirty="0"/>
              <a:t> </a:t>
            </a:r>
            <a:r>
              <a:rPr lang="en-US" dirty="0" err="1"/>
              <a:t>preporuka</a:t>
            </a:r>
            <a:r>
              <a:rPr lang="en-US" dirty="0"/>
              <a:t> za </a:t>
            </a:r>
            <a:r>
              <a:rPr lang="en-US" dirty="0" err="1"/>
              <a:t>intubaciju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pre-</a:t>
            </a:r>
            <a:r>
              <a:rPr lang="en-US" dirty="0" err="1"/>
              <a:t>hospitanog</a:t>
            </a:r>
            <a:r>
              <a:rPr lang="en-US" dirty="0"/>
              <a:t> </a:t>
            </a:r>
            <a:r>
              <a:rPr lang="en-US" dirty="0" err="1"/>
              <a:t>zastoja</a:t>
            </a:r>
            <a:r>
              <a:rPr lang="en-US" dirty="0"/>
              <a:t> </a:t>
            </a:r>
            <a:r>
              <a:rPr lang="en-US" dirty="0" err="1"/>
              <a:t>srca</a:t>
            </a:r>
            <a:r>
              <a:rPr lang="en-US" dirty="0"/>
              <a:t> u </a:t>
            </a:r>
            <a:r>
              <a:rPr lang="en-US" dirty="0" err="1"/>
              <a:t>dece</a:t>
            </a:r>
            <a:r>
              <a:rPr lang="en-US" dirty="0"/>
              <a:t>. </a:t>
            </a:r>
            <a:r>
              <a:rPr lang="en-US" dirty="0" err="1"/>
              <a:t>Preporučuje</a:t>
            </a:r>
            <a:r>
              <a:rPr lang="en-US" dirty="0"/>
              <a:t> se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ozbiljno</a:t>
            </a:r>
            <a:r>
              <a:rPr lang="en-US" dirty="0"/>
              <a:t> </a:t>
            </a:r>
            <a:r>
              <a:rPr lang="en-US" dirty="0" err="1"/>
              <a:t>kompromitovanog</a:t>
            </a:r>
            <a:r>
              <a:rPr lang="en-US" dirty="0"/>
              <a:t> </a:t>
            </a:r>
            <a:r>
              <a:rPr lang="en-US" dirty="0" err="1"/>
              <a:t>disajnog</a:t>
            </a:r>
            <a:r>
              <a:rPr lang="en-US" dirty="0"/>
              <a:t> puta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načina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trajanja</a:t>
            </a:r>
            <a:r>
              <a:rPr lang="en-US" dirty="0"/>
              <a:t> </a:t>
            </a:r>
            <a:r>
              <a:rPr lang="en-US" dirty="0" err="1"/>
              <a:t>transporta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poznavanja</a:t>
            </a:r>
            <a:r>
              <a:rPr lang="en-US" dirty="0"/>
              <a:t> </a:t>
            </a:r>
            <a:r>
              <a:rPr lang="en-US" dirty="0" err="1"/>
              <a:t>veštine</a:t>
            </a:r>
            <a:r>
              <a:rPr lang="en-US" dirty="0"/>
              <a:t> od </a:t>
            </a:r>
            <a:r>
              <a:rPr lang="en-US" dirty="0" err="1"/>
              <a:t>strane</a:t>
            </a:r>
            <a:r>
              <a:rPr lang="en-US" dirty="0"/>
              <a:t> </a:t>
            </a:r>
            <a:r>
              <a:rPr lang="en-US" dirty="0" err="1"/>
              <a:t>reanimatora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primena</a:t>
            </a:r>
            <a:r>
              <a:rPr lang="en-US" dirty="0"/>
              <a:t> </a:t>
            </a:r>
            <a:r>
              <a:rPr lang="en-US" dirty="0" err="1"/>
              <a:t>supraglotičkih</a:t>
            </a:r>
            <a:r>
              <a:rPr lang="en-US" dirty="0"/>
              <a:t> </a:t>
            </a:r>
            <a:r>
              <a:rPr lang="en-US" dirty="0" err="1"/>
              <a:t>sredstava</a:t>
            </a:r>
            <a:r>
              <a:rPr lang="en-US" dirty="0"/>
              <a:t> (</a:t>
            </a:r>
            <a:r>
              <a:rPr lang="en-US" dirty="0" err="1"/>
              <a:t>npr</a:t>
            </a:r>
            <a:r>
              <a:rPr lang="en-US" dirty="0"/>
              <a:t>. </a:t>
            </a:r>
            <a:r>
              <a:rPr lang="en-US" dirty="0" err="1"/>
              <a:t>laringealna</a:t>
            </a:r>
            <a:r>
              <a:rPr lang="en-US" dirty="0"/>
              <a:t> </a:t>
            </a:r>
            <a:r>
              <a:rPr lang="en-US" dirty="0" err="1"/>
              <a:t>maska</a:t>
            </a:r>
            <a:r>
              <a:rPr lang="en-US" dirty="0"/>
              <a:t>) </a:t>
            </a:r>
            <a:r>
              <a:rPr lang="en-US" dirty="0" err="1"/>
              <a:t>preporučuje</a:t>
            </a:r>
            <a:r>
              <a:rPr lang="en-US" dirty="0"/>
              <a:t> se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dece</a:t>
            </a:r>
            <a:r>
              <a:rPr lang="en-US" dirty="0"/>
              <a:t>, </a:t>
            </a:r>
            <a:r>
              <a:rPr lang="en-US" dirty="0" err="1"/>
              <a:t>naročito</a:t>
            </a:r>
            <a:r>
              <a:rPr lang="en-US" dirty="0"/>
              <a:t> </a:t>
            </a:r>
            <a:r>
              <a:rPr lang="en-US" dirty="0" err="1"/>
              <a:t>ako</a:t>
            </a:r>
            <a:r>
              <a:rPr lang="en-US" dirty="0"/>
              <a:t> se </a:t>
            </a:r>
            <a:r>
              <a:rPr lang="en-US" dirty="0" err="1"/>
              <a:t>adekvatna</a:t>
            </a:r>
            <a:r>
              <a:rPr lang="en-US" dirty="0"/>
              <a:t> </a:t>
            </a:r>
            <a:r>
              <a:rPr lang="en-US" dirty="0" err="1"/>
              <a:t>ventilacija</a:t>
            </a:r>
            <a:r>
              <a:rPr lang="en-US" dirty="0"/>
              <a:t> ne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postići</a:t>
            </a:r>
            <a:r>
              <a:rPr lang="en-US" dirty="0"/>
              <a:t> </a:t>
            </a:r>
            <a:r>
              <a:rPr lang="en-US" dirty="0" err="1"/>
              <a:t>samoširećim</a:t>
            </a:r>
            <a:r>
              <a:rPr lang="en-US" dirty="0"/>
              <a:t> </a:t>
            </a:r>
            <a:r>
              <a:rPr lang="en-US" dirty="0" err="1"/>
              <a:t>reanimacionim</a:t>
            </a:r>
            <a:r>
              <a:rPr lang="en-US" dirty="0"/>
              <a:t> </a:t>
            </a:r>
            <a:r>
              <a:rPr lang="en-US" dirty="0" err="1"/>
              <a:t>balonom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maskom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ventilacija</a:t>
            </a:r>
            <a:r>
              <a:rPr lang="en-US" dirty="0"/>
              <a:t> </a:t>
            </a:r>
            <a:r>
              <a:rPr lang="en-US" dirty="0" err="1"/>
              <a:t>reanomacionim</a:t>
            </a:r>
            <a:r>
              <a:rPr lang="en-US" dirty="0"/>
              <a:t> </a:t>
            </a:r>
            <a:r>
              <a:rPr lang="en-US" dirty="0" err="1"/>
              <a:t>balonom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maskom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preko</a:t>
            </a:r>
            <a:r>
              <a:rPr lang="en-US" dirty="0"/>
              <a:t> </a:t>
            </a:r>
            <a:r>
              <a:rPr lang="en-US" dirty="0" err="1"/>
              <a:t>drugih</a:t>
            </a:r>
            <a:r>
              <a:rPr lang="en-US" dirty="0"/>
              <a:t> </a:t>
            </a:r>
            <a:r>
              <a:rPr lang="en-US" dirty="0" err="1"/>
              <a:t>sredstvima</a:t>
            </a:r>
            <a:r>
              <a:rPr lang="en-US" dirty="0"/>
              <a:t>, </a:t>
            </a:r>
            <a:r>
              <a:rPr lang="en-US" dirty="0" err="1"/>
              <a:t>što</a:t>
            </a:r>
            <a:r>
              <a:rPr lang="en-US" dirty="0"/>
              <a:t> pre, </a:t>
            </a:r>
            <a:r>
              <a:rPr lang="en-US" dirty="0" err="1"/>
              <a:t>adekvatna</a:t>
            </a:r>
            <a:r>
              <a:rPr lang="en-US" dirty="0"/>
              <a:t> </a:t>
            </a:r>
            <a:r>
              <a:rPr lang="en-US" dirty="0" err="1"/>
              <a:t>oksigenacija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100% O2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frekvenca</a:t>
            </a:r>
            <a:r>
              <a:rPr lang="en-US" dirty="0"/>
              <a:t> </a:t>
            </a:r>
            <a:r>
              <a:rPr lang="en-US" dirty="0" err="1"/>
              <a:t>ventilacije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balonom</a:t>
            </a:r>
            <a:r>
              <a:rPr lang="en-US" dirty="0"/>
              <a:t> 10/min bez </a:t>
            </a:r>
            <a:r>
              <a:rPr lang="en-US" dirty="0" err="1"/>
              <a:t>prekidanja</a:t>
            </a:r>
            <a:r>
              <a:rPr lang="en-US" dirty="0"/>
              <a:t> </a:t>
            </a:r>
            <a:r>
              <a:rPr lang="en-US" dirty="0" err="1"/>
              <a:t>kompresija</a:t>
            </a:r>
            <a:r>
              <a:rPr lang="en-US" dirty="0"/>
              <a:t> </a:t>
            </a:r>
            <a:r>
              <a:rPr lang="en-US" dirty="0" err="1"/>
              <a:t>grudnog</a:t>
            </a:r>
            <a:r>
              <a:rPr lang="en-US" dirty="0"/>
              <a:t> </a:t>
            </a:r>
            <a:r>
              <a:rPr lang="en-US" dirty="0" err="1"/>
              <a:t>koša</a:t>
            </a:r>
            <a:br>
              <a:rPr lang="en-US" dirty="0"/>
            </a:br>
            <a:r>
              <a:rPr lang="en-US" dirty="0"/>
              <a:t>- monitoring </a:t>
            </a:r>
            <a:r>
              <a:rPr lang="en-US" dirty="0" err="1"/>
              <a:t>ventilacije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oksigenacije</a:t>
            </a:r>
            <a:r>
              <a:rPr lang="en-US" dirty="0"/>
              <a:t> – </a:t>
            </a:r>
            <a:r>
              <a:rPr lang="en-US" dirty="0" err="1"/>
              <a:t>pulsna</a:t>
            </a:r>
            <a:r>
              <a:rPr lang="en-US" dirty="0"/>
              <a:t> </a:t>
            </a:r>
            <a:r>
              <a:rPr lang="en-US" dirty="0" err="1"/>
              <a:t>oksimetrija</a:t>
            </a:r>
            <a:r>
              <a:rPr lang="en-US" dirty="0"/>
              <a:t> (SpO2), </a:t>
            </a:r>
            <a:r>
              <a:rPr lang="en-US" dirty="0" err="1"/>
              <a:t>kapnografija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27660D-99E2-9314-0313-3DB0BE320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Presentation Title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CD6434-1F01-9D9F-D20F-7EC7188A1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350386"/>
      </p:ext>
    </p:extLst>
  </p:cSld>
  <p:clrMapOvr>
    <a:masterClrMapping/>
  </p:clrMapOvr>
</p:sld>
</file>

<file path=ppt/theme/theme1.xml><?xml version="1.0" encoding="utf-8"?>
<a:theme xmlns:a="http://schemas.openxmlformats.org/drawingml/2006/main" name="ShapesVTI">
  <a:themeElements>
    <a:clrScheme name="Shapes">
      <a:dk1>
        <a:sysClr val="windowText" lastClr="000000"/>
      </a:dk1>
      <a:lt1>
        <a:sysClr val="window" lastClr="FFFFFF"/>
      </a:lt1>
      <a:dk2>
        <a:srgbClr val="281B10"/>
      </a:dk2>
      <a:lt2>
        <a:srgbClr val="FFF9F5"/>
      </a:lt2>
      <a:accent1>
        <a:srgbClr val="EE7661"/>
      </a:accent1>
      <a:accent2>
        <a:srgbClr val="4E91F0"/>
      </a:accent2>
      <a:accent3>
        <a:srgbClr val="5B5260"/>
      </a:accent3>
      <a:accent4>
        <a:srgbClr val="2CC3B4"/>
      </a:accent4>
      <a:accent5>
        <a:srgbClr val="C097F8"/>
      </a:accent5>
      <a:accent6>
        <a:srgbClr val="FF9514"/>
      </a:accent6>
      <a:hlink>
        <a:srgbClr val="E50CBC"/>
      </a:hlink>
      <a:folHlink>
        <a:srgbClr val="6257FF"/>
      </a:folHlink>
    </a:clrScheme>
    <a:fontScheme name="Festival">
      <a:majorFont>
        <a:latin typeface="Tw Cen MT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apesVTI" id="{C78D20FD-A872-4243-8597-B534C62538FF}" vid="{7CAFCCF9-7834-41D6-B6AB-7D225A18A4E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413533D-8C39-401E-8B75-B1AEEEC56B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BDEF148-1770-458F-8F5B-C3D0A278AA97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1A449C04-64B3-4403-94B7-8D2284C38D1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{AEF067C5-DA67-41BD-9BC9-92785C70A26F}tf78504181_win32</Template>
  <TotalTime>15158</TotalTime>
  <Words>1383</Words>
  <Application>Microsoft Office PowerPoint</Application>
  <PresentationFormat>Widescreen</PresentationFormat>
  <Paragraphs>33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Avenir Next LT Pro</vt:lpstr>
      <vt:lpstr>Calibri</vt:lpstr>
      <vt:lpstr>Tw Cen MT</vt:lpstr>
      <vt:lpstr>ShapesVTI</vt:lpstr>
      <vt:lpstr>Kardiopulmonalna reanimacija u stomatološkoj praksi</vt:lpstr>
      <vt:lpstr>PowerPoint Presentation</vt:lpstr>
      <vt:lpstr>PowerPoint Presentation</vt:lpstr>
      <vt:lpstr>Topic one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Kardiopulmonalna reanimacija u stomatološkoj praksi</dc:title>
  <dc:creator>Janko Banovic</dc:creator>
  <cp:lastModifiedBy>Janko Banovic</cp:lastModifiedBy>
  <cp:revision>1</cp:revision>
  <dcterms:created xsi:type="dcterms:W3CDTF">2024-02-05T00:11:38Z</dcterms:created>
  <dcterms:modified xsi:type="dcterms:W3CDTF">2024-02-15T12:49:55Z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